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6" r:id="rId2"/>
    <p:sldId id="257" r:id="rId3"/>
    <p:sldId id="258" r:id="rId4"/>
    <p:sldId id="259" r:id="rId5"/>
    <p:sldId id="260" r:id="rId6"/>
    <p:sldId id="261" r:id="rId7"/>
    <p:sldId id="263" r:id="rId8"/>
    <p:sldId id="262" r:id="rId9"/>
    <p:sldId id="266" r:id="rId10"/>
    <p:sldId id="268" r:id="rId11"/>
    <p:sldId id="274" r:id="rId12"/>
    <p:sldId id="270" r:id="rId13"/>
    <p:sldId id="275" r:id="rId14"/>
    <p:sldId id="271" r:id="rId15"/>
    <p:sldId id="267" r:id="rId16"/>
    <p:sldId id="269" r:id="rId17"/>
    <p:sldId id="293" r:id="rId18"/>
    <p:sldId id="295" r:id="rId19"/>
    <p:sldId id="272" r:id="rId20"/>
    <p:sldId id="276" r:id="rId21"/>
    <p:sldId id="29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01" d="100"/>
          <a:sy n="101" d="100"/>
        </p:scale>
        <p:origin x="126"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3" Type="http://schemas.openxmlformats.org/officeDocument/2006/relationships/oleObject" Target="file:///\\Opal\gccommon$\MercyBoys\BPA%20Follow%20up%20lo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Opal\gccommon$\MercyBoys\BPA%20Follow%20up%20lo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Opal\gccommon$\MercyBoys\BPA%20Follow%20up%20lo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Opal\gccommon$\MercyBoys\BPA%20Follow%20up%20log.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043332978923813"/>
          <c:y val="9.5215557739198695E-2"/>
          <c:w val="0.42461385558307418"/>
          <c:h val="0.7828015621062768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A1C-45A6-9D1E-F82F64491EC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A1C-45A6-9D1E-F82F64491EC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A1C-45A6-9D1E-F82F64491EC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A1C-45A6-9D1E-F82F64491EC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A1C-45A6-9D1E-F82F64491EC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A1C-45A6-9D1E-F82F64491EC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A1C-45A6-9D1E-F82F64491EC0}"/>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A1C-45A6-9D1E-F82F64491EC0}"/>
              </c:ext>
            </c:extLst>
          </c:dPt>
          <c:dLbls>
            <c:dLbl>
              <c:idx val="0"/>
              <c:layout>
                <c:manualLayout>
                  <c:x val="-5.0130078801397276E-2"/>
                  <c:y val="3.6140751636019923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9427657851223157"/>
                      <c:h val="0.15648373042605629"/>
                    </c:manualLayout>
                  </c15:layout>
                </c:ext>
                <c:ext xmlns:c16="http://schemas.microsoft.com/office/drawing/2014/chart" uri="{C3380CC4-5D6E-409C-BE32-E72D297353CC}">
                  <c16:uniqueId val="{00000001-8A1C-45A6-9D1E-F82F64491EC0}"/>
                </c:ext>
              </c:extLst>
            </c:dLbl>
            <c:dLbl>
              <c:idx val="1"/>
              <c:layout>
                <c:manualLayout>
                  <c:x val="-6.4996039003406133E-3"/>
                  <c:y val="8.5380210363716173E-3"/>
                </c:manualLayout>
              </c:layout>
              <c:spPr>
                <a:noFill/>
                <a:ln>
                  <a:noFill/>
                </a:ln>
                <a:effectLst/>
              </c:spPr>
              <c:txPr>
                <a:bodyPr rot="0" spcFirstLastPara="1" vertOverflow="ellipsis" vert="horz" wrap="square" lIns="38100" tIns="19050" rIns="38100" bIns="19050" anchor="ctr" anchorCtr="0">
                  <a:spAutoFit/>
                </a:bodyPr>
                <a:lstStyle/>
                <a:p>
                  <a:pPr algn="l">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A1C-45A6-9D1E-F82F64491EC0}"/>
                </c:ext>
              </c:extLst>
            </c:dLbl>
            <c:dLbl>
              <c:idx val="2"/>
              <c:layout>
                <c:manualLayout>
                  <c:x val="1.5776115900658231E-3"/>
                  <c:y val="-1.4111176382332169E-2"/>
                </c:manualLayout>
              </c:layout>
              <c:spPr>
                <a:noFill/>
                <a:ln>
                  <a:noFill/>
                </a:ln>
                <a:effectLst/>
              </c:spPr>
              <c:txPr>
                <a:bodyPr rot="0" spcFirstLastPara="1" vertOverflow="ellipsis" vert="horz" wrap="square" lIns="38100" tIns="19050" rIns="38100" bIns="19050" anchor="ctr" anchorCtr="0">
                  <a:spAutoFit/>
                </a:bodyPr>
                <a:lstStyle/>
                <a:p>
                  <a:pPr algn="l">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352126878582603"/>
                      <c:h val="0.12835122814774408"/>
                    </c:manualLayout>
                  </c15:layout>
                </c:ext>
                <c:ext xmlns:c16="http://schemas.microsoft.com/office/drawing/2014/chart" uri="{C3380CC4-5D6E-409C-BE32-E72D297353CC}">
                  <c16:uniqueId val="{00000005-8A1C-45A6-9D1E-F82F64491EC0}"/>
                </c:ext>
              </c:extLst>
            </c:dLbl>
            <c:dLbl>
              <c:idx val="3"/>
              <c:layout>
                <c:manualLayout>
                  <c:x val="7.7582657764001112E-3"/>
                  <c:y val="-1.5396245361970075E-2"/>
                </c:manualLayout>
              </c:layout>
              <c:spPr>
                <a:noFill/>
                <a:ln>
                  <a:noFill/>
                </a:ln>
                <a:effectLst/>
              </c:spPr>
              <c:txPr>
                <a:bodyPr rot="0" spcFirstLastPara="1" vertOverflow="ellipsis" vert="horz" wrap="square" lIns="38100" tIns="19050" rIns="38100" bIns="19050" anchor="ctr" anchorCtr="0">
                  <a:noAutofit/>
                </a:bodyPr>
                <a:lstStyle/>
                <a:p>
                  <a:pPr algn="l">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6651659679590861"/>
                      <c:h val="0.11942886074716191"/>
                    </c:manualLayout>
                  </c15:layout>
                </c:ext>
                <c:ext xmlns:c16="http://schemas.microsoft.com/office/drawing/2014/chart" uri="{C3380CC4-5D6E-409C-BE32-E72D297353CC}">
                  <c16:uniqueId val="{00000007-8A1C-45A6-9D1E-F82F64491EC0}"/>
                </c:ext>
              </c:extLst>
            </c:dLbl>
            <c:dLbl>
              <c:idx val="4"/>
              <c:layout>
                <c:manualLayout>
                  <c:x val="-0.20686218308413765"/>
                  <c:y val="-0.10067315700345264"/>
                </c:manualLayout>
              </c:layout>
              <c:spPr>
                <a:noFill/>
                <a:ln>
                  <a:noFill/>
                </a:ln>
                <a:effectLst/>
              </c:spPr>
              <c:txPr>
                <a:bodyPr rot="0" spcFirstLastPara="1" vertOverflow="ellipsis" vert="horz" wrap="square" lIns="38100" tIns="19050" rIns="38100" bIns="19050" anchor="ctr" anchorCtr="0">
                  <a:spAutoFit/>
                </a:bodyPr>
                <a:lstStyle/>
                <a:p>
                  <a:pPr algn="r">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0192371332967421"/>
                      <c:h val="0.12835122814774408"/>
                    </c:manualLayout>
                  </c15:layout>
                </c:ext>
                <c:ext xmlns:c16="http://schemas.microsoft.com/office/drawing/2014/chart" uri="{C3380CC4-5D6E-409C-BE32-E72D297353CC}">
                  <c16:uniqueId val="{00000009-8A1C-45A6-9D1E-F82F64491EC0}"/>
                </c:ext>
              </c:extLst>
            </c:dLbl>
            <c:dLbl>
              <c:idx val="5"/>
              <c:layout>
                <c:manualLayout>
                  <c:x val="5.2780609554831225E-3"/>
                  <c:y val="-8.2012488018162674E-3"/>
                </c:manualLayout>
              </c:layout>
              <c:spPr>
                <a:noFill/>
                <a:ln>
                  <a:noFill/>
                </a:ln>
                <a:effectLst/>
              </c:spPr>
              <c:txPr>
                <a:bodyPr rot="0" spcFirstLastPara="1" vertOverflow="ellipsis" vert="horz" wrap="square" lIns="38100" tIns="19050" rIns="38100" bIns="19050" anchor="ctr" anchorCtr="0">
                  <a:spAutoFit/>
                </a:bodyPr>
                <a:lstStyle/>
                <a:p>
                  <a:pPr algn="r">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5946092489113387"/>
                      <c:h val="0.12750009525197428"/>
                    </c:manualLayout>
                  </c15:layout>
                </c:ext>
                <c:ext xmlns:c16="http://schemas.microsoft.com/office/drawing/2014/chart" uri="{C3380CC4-5D6E-409C-BE32-E72D297353CC}">
                  <c16:uniqueId val="{0000000B-8A1C-45A6-9D1E-F82F64491EC0}"/>
                </c:ext>
              </c:extLst>
            </c:dLbl>
            <c:dLbl>
              <c:idx val="6"/>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layout>
                    <c:manualLayout>
                      <c:w val="0.25876976198288443"/>
                      <c:h val="0.13588760253781382"/>
                    </c:manualLayout>
                  </c15:layout>
                </c:ext>
                <c:ext xmlns:c16="http://schemas.microsoft.com/office/drawing/2014/chart" uri="{C3380CC4-5D6E-409C-BE32-E72D297353CC}">
                  <c16:uniqueId val="{0000000D-8A1C-45A6-9D1E-F82F64491EC0}"/>
                </c:ext>
              </c:extLst>
            </c:dLbl>
            <c:dLbl>
              <c:idx val="7"/>
              <c:layout>
                <c:manualLayout>
                  <c:x val="-2.695626916476954E-2"/>
                  <c:y val="9.8907497525063115E-2"/>
                </c:manualLayout>
              </c:layout>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F-8A1C-45A6-9D1E-F82F64491EC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Issues!$D$2:$O$2</c:f>
              <c:strCache>
                <c:ptCount val="12"/>
                <c:pt idx="0">
                  <c:v>621471 vs 621472</c:v>
                </c:pt>
                <c:pt idx="1">
                  <c:v>Sub Inv Unsigned</c:v>
                </c:pt>
                <c:pt idx="2">
                  <c:v>Calc errors sub inv (cum.)</c:v>
                </c:pt>
                <c:pt idx="3">
                  <c:v>Sub Exp &gt; Sub Auth Amt</c:v>
                </c:pt>
                <c:pt idx="4">
                  <c:v>Inv period out of seq (miss/overlap)</c:v>
                </c:pt>
                <c:pt idx="5">
                  <c:v>Sub inv missing format req.</c:v>
                </c:pt>
                <c:pt idx="6">
                  <c:v>Sub Exp not in Sub POP</c:v>
                </c:pt>
                <c:pt idx="7">
                  <c:v>Backup doc missing/incompl</c:v>
                </c:pt>
                <c:pt idx="8">
                  <c:v>Final invoice verification</c:v>
                </c:pt>
                <c:pt idx="9">
                  <c:v>Budget category e.g. Other</c:v>
                </c:pt>
                <c:pt idx="10">
                  <c:v>IDCs</c:v>
                </c:pt>
                <c:pt idx="11">
                  <c:v>Other</c:v>
                </c:pt>
              </c:strCache>
            </c:strRef>
          </c:cat>
          <c:val>
            <c:numRef>
              <c:f>Issues!$D$3:$K$3</c:f>
              <c:numCache>
                <c:formatCode>0</c:formatCode>
                <c:ptCount val="8"/>
                <c:pt idx="0">
                  <c:v>3</c:v>
                </c:pt>
                <c:pt idx="1">
                  <c:v>5</c:v>
                </c:pt>
                <c:pt idx="2">
                  <c:v>2</c:v>
                </c:pt>
                <c:pt idx="3">
                  <c:v>2</c:v>
                </c:pt>
                <c:pt idx="4">
                  <c:v>11</c:v>
                </c:pt>
                <c:pt idx="5">
                  <c:v>1</c:v>
                </c:pt>
                <c:pt idx="6">
                  <c:v>3</c:v>
                </c:pt>
                <c:pt idx="7">
                  <c:v>8</c:v>
                </c:pt>
              </c:numCache>
            </c:numRef>
          </c:val>
          <c:extLst>
            <c:ext xmlns:c16="http://schemas.microsoft.com/office/drawing/2014/chart" uri="{C3380CC4-5D6E-409C-BE32-E72D297353CC}">
              <c16:uniqueId val="{00000010-8A1C-45A6-9D1E-F82F64491EC0}"/>
            </c:ext>
          </c:extLst>
        </c:ser>
        <c:dLbls>
          <c:showLegendKey val="0"/>
          <c:showVal val="0"/>
          <c:showCatName val="0"/>
          <c:showSerName val="0"/>
          <c:showPercent val="0"/>
          <c:showBubbleSize val="0"/>
          <c:showLeaderLines val="0"/>
        </c:dLbls>
        <c:firstSliceAng val="9"/>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344735497804707"/>
          <c:y val="0"/>
          <c:w val="0.70952932123712409"/>
          <c:h val="1"/>
        </c:manualLayout>
      </c:layout>
      <c:pieChart>
        <c:varyColors val="1"/>
        <c:ser>
          <c:idx val="0"/>
          <c:order val="0"/>
          <c:dPt>
            <c:idx val="0"/>
            <c:bubble3D val="0"/>
            <c:explosion val="2"/>
            <c:spPr>
              <a:solidFill>
                <a:schemeClr val="accent1"/>
              </a:solidFill>
              <a:ln w="19050">
                <a:solidFill>
                  <a:schemeClr val="lt1"/>
                </a:solidFill>
              </a:ln>
              <a:effectLst/>
            </c:spPr>
            <c:extLst>
              <c:ext xmlns:c16="http://schemas.microsoft.com/office/drawing/2014/chart" uri="{C3380CC4-5D6E-409C-BE32-E72D297353CC}">
                <c16:uniqueId val="{00000001-19CA-4EA7-94D8-683745AD2D4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9CA-4EA7-94D8-683745AD2D4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9CA-4EA7-94D8-683745AD2D4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9CA-4EA7-94D8-683745AD2D4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9CA-4EA7-94D8-683745AD2D4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9CA-4EA7-94D8-683745AD2D4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19CA-4EA7-94D8-683745AD2D46}"/>
              </c:ext>
            </c:extLst>
          </c:dPt>
          <c:dLbls>
            <c:dLbl>
              <c:idx val="0"/>
              <c:layout>
                <c:manualLayout>
                  <c:x val="-0.31345964086415046"/>
                  <c:y val="-9.63888888888888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9CA-4EA7-94D8-683745AD2D46}"/>
                </c:ext>
              </c:extLst>
            </c:dLbl>
            <c:dLbl>
              <c:idx val="1"/>
              <c:layout>
                <c:manualLayout>
                  <c:x val="-5.2066292054911449E-3"/>
                  <c:y val="3.3428113152522601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9CA-4EA7-94D8-683745AD2D46}"/>
                </c:ext>
              </c:extLst>
            </c:dLbl>
            <c:dLbl>
              <c:idx val="2"/>
              <c:layout>
                <c:manualLayout>
                  <c:x val="8.9212345375657125E-3"/>
                  <c:y val="2.11337124526100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9CA-4EA7-94D8-683745AD2D46}"/>
                </c:ext>
              </c:extLst>
            </c:dLbl>
            <c:dLbl>
              <c:idx val="3"/>
              <c:layout>
                <c:manualLayout>
                  <c:x val="0.1453204353083434"/>
                  <c:y val="8.10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9CA-4EA7-94D8-683745AD2D46}"/>
                </c:ext>
              </c:extLst>
            </c:dLbl>
            <c:dLbl>
              <c:idx val="4"/>
              <c:layout>
                <c:manualLayout>
                  <c:x val="-2.129674294693144E-2"/>
                  <c:y val="-2.28404782735491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9CA-4EA7-94D8-683745AD2D46}"/>
                </c:ext>
              </c:extLst>
            </c:dLbl>
            <c:dLbl>
              <c:idx val="5"/>
              <c:layout>
                <c:manualLayout>
                  <c:x val="1.7797722584691786E-3"/>
                  <c:y val="7.932341790609507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9CA-4EA7-94D8-683745AD2D46}"/>
                </c:ext>
              </c:extLst>
            </c:dLbl>
            <c:dLbl>
              <c:idx val="6"/>
              <c:layout>
                <c:manualLayout>
                  <c:x val="-3.0313807396105843E-3"/>
                  <c:y val="2.117344706911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9CA-4EA7-94D8-683745AD2D46}"/>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Completed!$Y$2:$AE$2</c:f>
              <c:strCache>
                <c:ptCount val="7"/>
                <c:pt idx="0">
                  <c:v>Inv Date</c:v>
                </c:pt>
                <c:pt idx="1">
                  <c:v>Inv #</c:v>
                </c:pt>
                <c:pt idx="2">
                  <c:v>SubID#</c:v>
                </c:pt>
                <c:pt idx="3">
                  <c:v>POP</c:v>
                </c:pt>
                <c:pt idx="4">
                  <c:v>ACCT#</c:v>
                </c:pt>
                <c:pt idx="5">
                  <c:v>Amount</c:v>
                </c:pt>
                <c:pt idx="6">
                  <c:v>Remit address</c:v>
                </c:pt>
              </c:strCache>
            </c:strRef>
          </c:cat>
          <c:val>
            <c:numRef>
              <c:f>Completed!$Y$3:$AE$3</c:f>
              <c:numCache>
                <c:formatCode>0%</c:formatCode>
                <c:ptCount val="7"/>
                <c:pt idx="0">
                  <c:v>0.83027522935779818</c:v>
                </c:pt>
                <c:pt idx="1">
                  <c:v>0.17889908256880735</c:v>
                </c:pt>
                <c:pt idx="2">
                  <c:v>5.9633027522935783E-2</c:v>
                </c:pt>
                <c:pt idx="3">
                  <c:v>0.52293577981651373</c:v>
                </c:pt>
                <c:pt idx="4">
                  <c:v>3.2110091743119268E-2</c:v>
                </c:pt>
                <c:pt idx="5">
                  <c:v>1.3761467889908258E-2</c:v>
                </c:pt>
                <c:pt idx="6">
                  <c:v>4.5871559633027525E-2</c:v>
                </c:pt>
              </c:numCache>
            </c:numRef>
          </c:val>
          <c:extLst>
            <c:ext xmlns:c16="http://schemas.microsoft.com/office/drawing/2014/chart" uri="{C3380CC4-5D6E-409C-BE32-E72D297353CC}">
              <c16:uniqueId val="{0000000E-19CA-4EA7-94D8-683745AD2D46}"/>
            </c:ext>
          </c:extLst>
        </c:ser>
        <c:dLbls>
          <c:showLegendKey val="0"/>
          <c:showVal val="0"/>
          <c:showCatName val="0"/>
          <c:showSerName val="0"/>
          <c:showPercent val="0"/>
          <c:showBubbleSize val="0"/>
          <c:showLeaderLines val="0"/>
        </c:dLbls>
        <c:firstSliceAng val="92"/>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83920695357533"/>
          <c:y val="7.4120444223237894E-2"/>
          <c:w val="0.66417405915243954"/>
          <c:h val="0.88200256016507828"/>
        </c:manualLayout>
      </c:layout>
      <c:pieChart>
        <c:varyColors val="1"/>
        <c:dLbls>
          <c:showLegendKey val="0"/>
          <c:showVal val="0"/>
          <c:showCatName val="0"/>
          <c:showSerName val="0"/>
          <c:showPercent val="0"/>
          <c:showBubbleSize val="0"/>
          <c:showLeaderLines val="0"/>
        </c:dLbls>
        <c:firstSliceAng val="152"/>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589014104182486E-2"/>
          <c:y val="6.7385449119975849E-2"/>
          <c:w val="0.1104641294838145"/>
          <c:h val="0.30069630710149881"/>
        </c:manualLayout>
      </c:layout>
      <c:pieChart>
        <c:varyColors val="1"/>
        <c:ser>
          <c:idx val="0"/>
          <c:order val="0"/>
          <c:explosion val="7"/>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686-46E3-BBFF-937271FBB5D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686-46E3-BBFF-937271FBB5D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686-46E3-BBFF-937271FBB5D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686-46E3-BBFF-937271FBB5D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686-46E3-BBFF-937271FBB5D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686-46E3-BBFF-937271FBB5D1}"/>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2686-46E3-BBFF-937271FBB5D1}"/>
              </c:ext>
            </c:extLst>
          </c:dPt>
          <c:cat>
            <c:strRef>
              <c:f>Completed!$F$2:$L$2</c:f>
              <c:strCache>
                <c:ptCount val="7"/>
                <c:pt idx="0">
                  <c:v>Inv Date</c:v>
                </c:pt>
                <c:pt idx="1">
                  <c:v>Inv #</c:v>
                </c:pt>
                <c:pt idx="2">
                  <c:v>SubID#</c:v>
                </c:pt>
                <c:pt idx="3">
                  <c:v>Inv Per</c:v>
                </c:pt>
                <c:pt idx="4">
                  <c:v>Acct Code</c:v>
                </c:pt>
                <c:pt idx="5">
                  <c:v>Amount</c:v>
                </c:pt>
                <c:pt idx="6">
                  <c:v>Remit address</c:v>
                </c:pt>
              </c:strCache>
            </c:strRef>
          </c:cat>
          <c:val>
            <c:numRef>
              <c:f>Completed!$F$3:$L$3</c:f>
              <c:numCache>
                <c:formatCode>0%</c:formatCode>
                <c:ptCount val="7"/>
                <c:pt idx="0">
                  <c:v>0.54</c:v>
                </c:pt>
                <c:pt idx="1">
                  <c:v>0.08</c:v>
                </c:pt>
                <c:pt idx="2">
                  <c:v>0.12</c:v>
                </c:pt>
                <c:pt idx="3">
                  <c:v>0.66</c:v>
                </c:pt>
                <c:pt idx="4">
                  <c:v>0.1</c:v>
                </c:pt>
                <c:pt idx="5">
                  <c:v>0.02</c:v>
                </c:pt>
                <c:pt idx="6">
                  <c:v>0.12</c:v>
                </c:pt>
              </c:numCache>
            </c:numRef>
          </c:val>
          <c:extLst>
            <c:ext xmlns:c16="http://schemas.microsoft.com/office/drawing/2014/chart" uri="{C3380CC4-5D6E-409C-BE32-E72D297353CC}">
              <c16:uniqueId val="{0000000E-2686-46E3-BBFF-937271FBB5D1}"/>
            </c:ext>
          </c:extLst>
        </c:ser>
        <c:dLbls>
          <c:showLegendKey val="0"/>
          <c:showVal val="0"/>
          <c:showCatName val="0"/>
          <c:showSerName val="0"/>
          <c:showPercent val="0"/>
          <c:showBubbleSize val="0"/>
          <c:showLeaderLines val="1"/>
        </c:dLbls>
        <c:firstSliceAng val="152"/>
      </c:pieChart>
      <c:spPr>
        <a:noFill/>
        <a:ln>
          <a:noFill/>
        </a:ln>
        <a:effectLst/>
      </c:spPr>
    </c:plotArea>
    <c:legend>
      <c:legendPos val="b"/>
      <c:layout>
        <c:manualLayout>
          <c:xMode val="edge"/>
          <c:yMode val="edge"/>
          <c:x val="6.1581570285899861E-2"/>
          <c:y val="0.41577955317729232"/>
          <c:w val="0.87683685942820022"/>
          <c:h val="0.5223646762962518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9"/>
            <a:ext cx="7772400" cy="1470025"/>
          </a:xfrm>
        </p:spPr>
        <p:txBody>
          <a:bodyPr/>
          <a:lstStyle>
            <a:lvl1pPr>
              <a:defRPr>
                <a:solidFill>
                  <a:schemeClr val="tx1"/>
                </a:solidFill>
              </a:defRPr>
            </a:lvl1pPr>
          </a:lstStyle>
          <a:p>
            <a:r>
              <a:rPr lang="en-US" dirty="0"/>
              <a:t>Title</a:t>
            </a:r>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Subtitle</a:t>
            </a:r>
          </a:p>
        </p:txBody>
      </p:sp>
      <p:sp>
        <p:nvSpPr>
          <p:cNvPr id="4" name="Date Placeholder 3"/>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412784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929398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968366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a:t>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39370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84270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797072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8941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141435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3974588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86463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5/11/2021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229052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MSU-ppt-2011-whit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7A9634C-365A-9845-9775-8941B6FBB9ED}" type="datetimeFigureOut">
              <a:rPr lang="en-US" smtClean="0"/>
              <a:t>5/11/2021</a:t>
            </a:fld>
            <a:endParaRPr lang="en-US" dirty="0"/>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C8EB61-6689-BD46-842D-184A5EFC0833}" type="slidenum">
              <a:rPr lang="en-US" smtClean="0"/>
              <a:t>‹#›</a:t>
            </a:fld>
            <a:endParaRPr lang="en-US" dirty="0"/>
          </a:p>
        </p:txBody>
      </p:sp>
    </p:spTree>
    <p:extLst>
      <p:ext uri="{BB962C8B-B14F-4D97-AF65-F5344CB8AC3E}">
        <p14:creationId xmlns:p14="http://schemas.microsoft.com/office/powerpoint/2010/main" val="436468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subawards@montana.ed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subawards@montana.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subawards@montana.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18AC311-82A3-4D4B-A278-87BACED3210C}"/>
              </a:ext>
            </a:extLst>
          </p:cNvPr>
          <p:cNvSpPr txBox="1">
            <a:spLocks/>
          </p:cNvSpPr>
          <p:nvPr/>
        </p:nvSpPr>
        <p:spPr>
          <a:xfrm>
            <a:off x="1524001" y="2314574"/>
            <a:ext cx="6322958" cy="2371143"/>
          </a:xfrm>
          <a:prstGeom prst="rect">
            <a:avLst/>
          </a:prstGeom>
        </p:spPr>
        <p:txBody>
          <a:bodyPr>
            <a:normAutofit fontScale="97500"/>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Office of Sponsored Programs</a:t>
            </a:r>
            <a:br>
              <a:rPr lang="en-US" sz="32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t>
            </a:r>
            <a:r>
              <a:rPr lang="en-US" sz="3700" b="1" dirty="0"/>
              <a:t>Subaward Management</a:t>
            </a:r>
            <a:endParaRPr lang="en-US" sz="2800" b="1" dirty="0">
              <a:latin typeface="Arial" panose="020B0604020202020204" pitchFamily="34" charset="0"/>
              <a:cs typeface="Arial" panose="020B0604020202020204" pitchFamily="34" charset="0"/>
            </a:endParaRPr>
          </a:p>
        </p:txBody>
      </p:sp>
      <p:sp>
        <p:nvSpPr>
          <p:cNvPr id="7" name="Subtitle 2">
            <a:extLst>
              <a:ext uri="{FF2B5EF4-FFF2-40B4-BE49-F238E27FC236}">
                <a16:creationId xmlns:a16="http://schemas.microsoft.com/office/drawing/2014/main" id="{3D78FF99-7758-414F-8C08-80F673764384}"/>
              </a:ext>
            </a:extLst>
          </p:cNvPr>
          <p:cNvSpPr txBox="1">
            <a:spLocks/>
          </p:cNvSpPr>
          <p:nvPr/>
        </p:nvSpPr>
        <p:spPr>
          <a:xfrm>
            <a:off x="1181101" y="5034455"/>
            <a:ext cx="6848474" cy="1261570"/>
          </a:xfrm>
          <a:prstGeom prst="rect">
            <a:avLst/>
          </a:prstGeom>
        </p:spPr>
        <p:txBody>
          <a:bodyPr>
            <a:normAutofit/>
          </a:bodyPr>
          <a:lst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marL="0" indent="0" algn="ctr">
              <a:buNone/>
              <a:defRPr/>
            </a:pPr>
            <a:endParaRPr lang="en-US" sz="1300" i="1" dirty="0">
              <a:latin typeface="+mj-lt"/>
            </a:endParaRPr>
          </a:p>
          <a:p>
            <a:pPr marL="0" indent="0" algn="ctr">
              <a:buNone/>
              <a:defRPr/>
            </a:pPr>
            <a:r>
              <a:rPr lang="en-US" sz="3600" b="1" i="1" dirty="0">
                <a:solidFill>
                  <a:srgbClr val="011863"/>
                </a:solidFill>
                <a:latin typeface="+mj-lt"/>
              </a:rPr>
              <a:t>May 2021</a:t>
            </a:r>
          </a:p>
        </p:txBody>
      </p:sp>
      <p:sp>
        <p:nvSpPr>
          <p:cNvPr id="8" name="Text Box 5">
            <a:extLst>
              <a:ext uri="{FF2B5EF4-FFF2-40B4-BE49-F238E27FC236}">
                <a16:creationId xmlns:a16="http://schemas.microsoft.com/office/drawing/2014/main" id="{E9DF0FBB-6067-4A9F-97F1-8B49942E556B}"/>
              </a:ext>
            </a:extLst>
          </p:cNvPr>
          <p:cNvSpPr txBox="1">
            <a:spLocks noChangeArrowheads="1"/>
          </p:cNvSpPr>
          <p:nvPr/>
        </p:nvSpPr>
        <p:spPr bwMode="auto">
          <a:xfrm>
            <a:off x="314325" y="561975"/>
            <a:ext cx="840104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500" b="1" dirty="0">
                <a:solidFill>
                  <a:srgbClr val="011863"/>
                </a:solidFill>
              </a:rPr>
              <a:t>Montana State University</a:t>
            </a:r>
          </a:p>
        </p:txBody>
      </p:sp>
    </p:spTree>
    <p:extLst>
      <p:ext uri="{BB962C8B-B14F-4D97-AF65-F5344CB8AC3E}">
        <p14:creationId xmlns:p14="http://schemas.microsoft.com/office/powerpoint/2010/main" val="221482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normAutofit/>
          </a:bodyPr>
          <a:lstStyle/>
          <a:p>
            <a:r>
              <a:rPr lang="en-US" dirty="0"/>
              <a:t>Departmental/FSS review of subrecipient invoices should verify:</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p:txBody>
          <a:bodyPr>
            <a:normAutofit/>
          </a:bodyPr>
          <a:lstStyle/>
          <a:p>
            <a:pPr marL="257175" indent="-257175">
              <a:lnSpc>
                <a:spcPct val="11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Subaward ID # is listed on the subrecipient invoice	</a:t>
            </a:r>
          </a:p>
          <a:p>
            <a:pPr marL="257175" indent="-257175">
              <a:lnSpc>
                <a:spcPct val="11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Period covered by invoice is identified</a:t>
            </a:r>
          </a:p>
          <a:p>
            <a:pPr marL="257175" indent="-257175">
              <a:lnSpc>
                <a:spcPct val="11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Columns for Current and Cumulative Costs are included</a:t>
            </a:r>
          </a:p>
          <a:p>
            <a:pPr marL="257175" indent="-257175">
              <a:lnSpc>
                <a:spcPct val="11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If the prime grant is Federal, the Uniform Guidance language regarding “truth and accuracy” is included.*</a:t>
            </a:r>
          </a:p>
          <a:p>
            <a:pPr marL="257175" indent="-257175">
              <a:lnSpc>
                <a:spcPct val="110000"/>
              </a:lnSpc>
              <a:spcBef>
                <a:spcPts val="0"/>
              </a:spcBef>
              <a:spcAft>
                <a:spcPts val="75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Invoice is signed and dated by subrecipient</a:t>
            </a:r>
          </a:p>
          <a:p>
            <a:pPr marL="257175" indent="-257175">
              <a:lnSpc>
                <a:spcPct val="110000"/>
              </a:lnSpc>
              <a:spcBef>
                <a:spcPts val="0"/>
              </a:spcBef>
              <a:spcAft>
                <a:spcPts val="75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If subaward includes Cost Sharing, it is documented along with the invoice.</a:t>
            </a:r>
          </a:p>
          <a:p>
            <a:pPr>
              <a:buFont typeface="Wingdings" panose="05000000000000000000" pitchFamily="2" charset="2"/>
              <a:buChar char="Ø"/>
            </a:pPr>
            <a:r>
              <a:rPr lang="en-US" sz="2000" dirty="0">
                <a:latin typeface="Calibri" panose="020F0502020204030204" pitchFamily="34" charset="0"/>
                <a:ea typeface="Calibri" panose="020F0502020204030204" pitchFamily="34" charset="0"/>
                <a:cs typeface="Times New Roman" panose="02020603050405020304" pitchFamily="18" charset="0"/>
              </a:rPr>
              <a:t>If criteria above are incorrect, work with subrecipient to get corrected invoice before processing further. </a:t>
            </a:r>
          </a:p>
          <a:p>
            <a:pPr marL="0" indent="0">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TIP: </a:t>
            </a:r>
            <a:r>
              <a:rPr lang="en-US" sz="2000" dirty="0">
                <a:latin typeface="Calibri" panose="020F0502020204030204" pitchFamily="34" charset="0"/>
                <a:ea typeface="Calibri" panose="020F0502020204030204" pitchFamily="34" charset="0"/>
                <a:cs typeface="Times New Roman" panose="02020603050405020304" pitchFamily="18" charset="0"/>
              </a:rPr>
              <a:t>In the subaward agreement, </a:t>
            </a:r>
            <a:r>
              <a:rPr lang="en-US" sz="2000" b="1" dirty="0">
                <a:latin typeface="Calibri" panose="020F0502020204030204" pitchFamily="34" charset="0"/>
                <a:ea typeface="Calibri" panose="020F0502020204030204" pitchFamily="34" charset="0"/>
                <a:cs typeface="Times New Roman" panose="02020603050405020304" pitchFamily="18" charset="0"/>
              </a:rPr>
              <a:t>Attachment 6 Invoicing Instructions</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identifies these requirements.</a:t>
            </a:r>
          </a:p>
          <a:p>
            <a:pPr marL="0" indent="0">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marL="342900" lvl="1" indent="0">
              <a:buNone/>
            </a:pPr>
            <a:endParaRPr lang="en-US" dirty="0"/>
          </a:p>
        </p:txBody>
      </p:sp>
    </p:spTree>
    <p:extLst>
      <p:ext uri="{BB962C8B-B14F-4D97-AF65-F5344CB8AC3E}">
        <p14:creationId xmlns:p14="http://schemas.microsoft.com/office/powerpoint/2010/main" val="123520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normAutofit/>
          </a:bodyPr>
          <a:lstStyle/>
          <a:p>
            <a:r>
              <a:rPr lang="en-US" dirty="0"/>
              <a:t>Departmental/FSS review of subrecipient expenditures should verify:</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p:txBody>
          <a:bodyPr>
            <a:normAutofit/>
          </a:bodyPr>
          <a:lstStyle/>
          <a:p>
            <a:pPr lvl="1">
              <a:spcBef>
                <a:spcPts val="0"/>
              </a:spcBef>
              <a:spcAft>
                <a:spcPts val="1600"/>
              </a:spcAft>
              <a:buFont typeface="Arial" panose="020B0604020202020204" pitchFamily="34" charset="0"/>
              <a:buChar char="•"/>
            </a:pPr>
            <a:r>
              <a:rPr lang="en-US" dirty="0"/>
              <a:t>Expenses fall within Period of Performance (POP) of the subaward.</a:t>
            </a:r>
          </a:p>
          <a:p>
            <a:pPr lvl="1">
              <a:spcBef>
                <a:spcPts val="0"/>
              </a:spcBef>
              <a:spcAft>
                <a:spcPts val="1600"/>
              </a:spcAft>
              <a:buFont typeface="Arial" panose="020B0604020202020204" pitchFamily="34" charset="0"/>
              <a:buChar char="•"/>
            </a:pPr>
            <a:r>
              <a:rPr lang="en-US" dirty="0"/>
              <a:t>Total Cumulative amount on invoice does not exceed the subaward Authorized Amount.</a:t>
            </a:r>
          </a:p>
          <a:p>
            <a:pPr lvl="1">
              <a:spcBef>
                <a:spcPts val="0"/>
              </a:spcBef>
              <a:spcAft>
                <a:spcPts val="1600"/>
              </a:spcAft>
              <a:buFont typeface="Arial" panose="020B0604020202020204" pitchFamily="34" charset="0"/>
              <a:buChar char="•"/>
            </a:pPr>
            <a:r>
              <a:rPr lang="en-US" dirty="0"/>
              <a:t>Cumulative amount agrees with your payment history records.</a:t>
            </a:r>
          </a:p>
          <a:p>
            <a:pPr lvl="1">
              <a:spcBef>
                <a:spcPts val="0"/>
              </a:spcBef>
              <a:spcAft>
                <a:spcPts val="1600"/>
              </a:spcAft>
              <a:buFont typeface="Arial" panose="020B0604020202020204" pitchFamily="34" charset="0"/>
              <a:buChar char="•"/>
            </a:pPr>
            <a:r>
              <a:rPr lang="en-US" dirty="0"/>
              <a:t>Invoice Period follows previous Invoice Period. (Invoices in sequence, none missing)</a:t>
            </a:r>
          </a:p>
          <a:p>
            <a:pPr marL="342900" lvl="1" indent="0">
              <a:buNone/>
            </a:pPr>
            <a:endParaRPr lang="en-US" sz="1350" dirty="0">
              <a:ea typeface="Calibri" panose="020F0502020204030204" pitchFamily="34" charset="0"/>
              <a:cs typeface="Times New Roman" panose="02020603050405020304" pitchFamily="18" charset="0"/>
            </a:endParaRPr>
          </a:p>
          <a:p>
            <a:pPr marL="0" indent="0">
              <a:buNone/>
            </a:pPr>
            <a:r>
              <a:rPr lang="en-US" sz="1800" b="1" dirty="0">
                <a:highlight>
                  <a:srgbClr val="FFFF00"/>
                </a:highlight>
                <a:ea typeface="Calibri" panose="020F0502020204030204" pitchFamily="34" charset="0"/>
                <a:cs typeface="Times New Roman" panose="02020603050405020304" pitchFamily="18" charset="0"/>
              </a:rPr>
              <a:t>TIP: </a:t>
            </a:r>
            <a:r>
              <a:rPr lang="en-US" sz="1800" dirty="0">
                <a:ea typeface="Calibri" panose="020F0502020204030204" pitchFamily="34" charset="0"/>
                <a:cs typeface="Times New Roman" panose="02020603050405020304" pitchFamily="18" charset="0"/>
              </a:rPr>
              <a:t>If criteria above are incorrect, you may email </a:t>
            </a:r>
            <a:r>
              <a:rPr lang="en-US" sz="1800" u="sng" dirty="0">
                <a:solidFill>
                  <a:srgbClr val="0000FF"/>
                </a:solidFill>
                <a:ea typeface="Calibri" panose="020F0502020204030204" pitchFamily="34" charset="0"/>
                <a:cs typeface="Times New Roman" panose="02020603050405020304" pitchFamily="18" charset="0"/>
                <a:hlinkClick r:id="rId2"/>
              </a:rPr>
              <a:t>subawards@montana.edu</a:t>
            </a:r>
            <a:r>
              <a:rPr lang="en-US" sz="1800" dirty="0">
                <a:ea typeface="Calibri" panose="020F0502020204030204" pitchFamily="34" charset="0"/>
                <a:cs typeface="Times New Roman" panose="02020603050405020304" pitchFamily="18" charset="0"/>
              </a:rPr>
              <a:t> to resolve before processing further. It could be an amendment to the subaward is in the works, for example. We are happy to help!</a:t>
            </a:r>
          </a:p>
          <a:p>
            <a:pPr marL="342900" lvl="1" indent="0">
              <a:buNone/>
            </a:pPr>
            <a:endParaRPr lang="en-US" sz="1350" dirty="0">
              <a:ea typeface="Calibri" panose="020F0502020204030204" pitchFamily="34" charset="0"/>
              <a:cs typeface="Times New Roman" panose="02020603050405020304" pitchFamily="18" charset="0"/>
            </a:endParaRPr>
          </a:p>
          <a:p>
            <a:pPr marL="342900" lvl="1" indent="0">
              <a:buNone/>
            </a:pPr>
            <a:endParaRPr lang="en-US" dirty="0"/>
          </a:p>
        </p:txBody>
      </p:sp>
    </p:spTree>
    <p:extLst>
      <p:ext uri="{BB962C8B-B14F-4D97-AF65-F5344CB8AC3E}">
        <p14:creationId xmlns:p14="http://schemas.microsoft.com/office/powerpoint/2010/main" val="4142985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normAutofit/>
          </a:bodyPr>
          <a:lstStyle/>
          <a:p>
            <a:r>
              <a:rPr lang="en-US" sz="4000" dirty="0"/>
              <a:t>Departmental/FSS BPA preparation:</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p:txBody>
          <a:bodyPr>
            <a:noAutofit/>
          </a:bodyPr>
          <a:lstStyle/>
          <a:p>
            <a:pPr>
              <a:lnSpc>
                <a:spcPct val="80000"/>
              </a:lnSpc>
              <a:spcBef>
                <a:spcPts val="0"/>
              </a:spcBef>
            </a:pPr>
            <a:r>
              <a:rPr lang="en-US" sz="2000" dirty="0">
                <a:ea typeface="Calibri" panose="020F0502020204030204" pitchFamily="34" charset="0"/>
                <a:cs typeface="Calibri" panose="020F0502020204030204" pitchFamily="34" charset="0"/>
              </a:rPr>
              <a:t>Before submitting the BPA, there must be approval to pay from PI/BOM/</a:t>
            </a:r>
            <a:r>
              <a:rPr lang="en-US" sz="2000" dirty="0" err="1">
                <a:ea typeface="Calibri" panose="020F0502020204030204" pitchFamily="34" charset="0"/>
                <a:cs typeface="Calibri" panose="020F0502020204030204" pitchFamily="34" charset="0"/>
              </a:rPr>
              <a:t>FOM</a:t>
            </a:r>
            <a:r>
              <a:rPr lang="en-US" sz="2000" dirty="0">
                <a:ea typeface="Calibri" panose="020F0502020204030204" pitchFamily="34" charset="0"/>
                <a:cs typeface="Calibri" panose="020F0502020204030204" pitchFamily="34" charset="0"/>
              </a:rPr>
              <a:t>. </a:t>
            </a:r>
          </a:p>
          <a:p>
            <a:pPr lvl="1">
              <a:lnSpc>
                <a:spcPct val="80000"/>
              </a:lnSpc>
              <a:spcBef>
                <a:spcPts val="0"/>
              </a:spcBef>
              <a:spcAft>
                <a:spcPts val="1000"/>
              </a:spcAft>
              <a:buFont typeface="Arial" panose="020B0604020202020204" pitchFamily="34" charset="0"/>
              <a:buChar char="•"/>
            </a:pPr>
            <a:r>
              <a:rPr lang="en-US" sz="2000" dirty="0">
                <a:ea typeface="Calibri" panose="020F0502020204030204" pitchFamily="34" charset="0"/>
                <a:cs typeface="Calibri" panose="020F0502020204030204" pitchFamily="34" charset="0"/>
              </a:rPr>
              <a:t>If subrecipient indicates Final Bill, </a:t>
            </a:r>
            <a:r>
              <a:rPr lang="en-US" sz="2000" b="1" i="1" dirty="0">
                <a:ea typeface="Calibri" panose="020F0502020204030204" pitchFamily="34" charset="0"/>
                <a:cs typeface="Calibri" panose="020F0502020204030204" pitchFamily="34" charset="0"/>
              </a:rPr>
              <a:t>MSU PI </a:t>
            </a:r>
            <a:r>
              <a:rPr lang="en-US" sz="2000" dirty="0">
                <a:ea typeface="Calibri" panose="020F0502020204030204" pitchFamily="34" charset="0"/>
                <a:cs typeface="Calibri" panose="020F0502020204030204" pitchFamily="34" charset="0"/>
              </a:rPr>
              <a:t>must explicitly approve as the </a:t>
            </a:r>
            <a:r>
              <a:rPr lang="en-US" sz="2000" b="1" i="1" dirty="0">
                <a:ea typeface="Calibri" panose="020F0502020204030204" pitchFamily="34" charset="0"/>
                <a:cs typeface="Calibri" panose="020F0502020204030204" pitchFamily="34" charset="0"/>
              </a:rPr>
              <a:t>Final</a:t>
            </a:r>
            <a:r>
              <a:rPr lang="en-US" sz="2000" dirty="0">
                <a:ea typeface="Calibri" panose="020F0502020204030204" pitchFamily="34" charset="0"/>
                <a:cs typeface="Calibri" panose="020F0502020204030204" pitchFamily="34" charset="0"/>
              </a:rPr>
              <a:t> bill.</a:t>
            </a:r>
          </a:p>
          <a:p>
            <a:pPr>
              <a:lnSpc>
                <a:spcPct val="80000"/>
              </a:lnSpc>
              <a:spcBef>
                <a:spcPts val="0"/>
              </a:spcBef>
            </a:pPr>
            <a:r>
              <a:rPr lang="en-US" sz="2000" dirty="0">
                <a:ea typeface="Calibri" panose="020F0502020204030204" pitchFamily="34" charset="0"/>
                <a:cs typeface="Calibri" panose="020F0502020204030204" pitchFamily="34" charset="0"/>
              </a:rPr>
              <a:t>Include required UBS info on BPA cover page: </a:t>
            </a:r>
          </a:p>
          <a:p>
            <a:pPr lvl="1">
              <a:lnSpc>
                <a:spcPct val="80000"/>
              </a:lnSpc>
              <a:spcBef>
                <a:spcPts val="0"/>
              </a:spcBef>
              <a:buFont typeface="Arial" panose="020B0604020202020204" pitchFamily="34" charset="0"/>
              <a:buChar char="•"/>
            </a:pPr>
            <a:r>
              <a:rPr lang="en-US" sz="2000" dirty="0">
                <a:ea typeface="Calibri" panose="020F0502020204030204" pitchFamily="34" charset="0"/>
                <a:cs typeface="Calibri" panose="020F0502020204030204" pitchFamily="34" charset="0"/>
              </a:rPr>
              <a:t>Vendor ID</a:t>
            </a:r>
          </a:p>
          <a:p>
            <a:pPr lvl="1">
              <a:lnSpc>
                <a:spcPct val="80000"/>
              </a:lnSpc>
              <a:spcBef>
                <a:spcPts val="0"/>
              </a:spcBef>
              <a:spcAft>
                <a:spcPts val="1000"/>
              </a:spcAft>
              <a:buFont typeface="Arial" panose="020B0604020202020204" pitchFamily="34" charset="0"/>
              <a:buChar char="•"/>
            </a:pPr>
            <a:r>
              <a:rPr lang="en-US" sz="2000" dirty="0">
                <a:ea typeface="Calibri" panose="020F0502020204030204" pitchFamily="34" charset="0"/>
                <a:cs typeface="Calibri" panose="020F0502020204030204" pitchFamily="34" charset="0"/>
              </a:rPr>
              <a:t>Remit info box: subrecipient invoice number, subrecipient invoice date</a:t>
            </a:r>
          </a:p>
          <a:p>
            <a:pPr>
              <a:lnSpc>
                <a:spcPct val="80000"/>
              </a:lnSpc>
              <a:spcBef>
                <a:spcPts val="0"/>
              </a:spcBef>
              <a:spcAft>
                <a:spcPts val="1000"/>
              </a:spcAft>
            </a:pPr>
            <a:r>
              <a:rPr lang="en-US" sz="2000" dirty="0">
                <a:ea typeface="Calibri" panose="020F0502020204030204" pitchFamily="34" charset="0"/>
                <a:cs typeface="Calibri" panose="020F0502020204030204" pitchFamily="34" charset="0"/>
              </a:rPr>
              <a:t>Also include Subaward ID and Invoice Period in Remit info on BPA.</a:t>
            </a:r>
          </a:p>
          <a:p>
            <a:pPr>
              <a:lnSpc>
                <a:spcPct val="80000"/>
              </a:lnSpc>
              <a:spcBef>
                <a:spcPts val="0"/>
              </a:spcBef>
              <a:spcAft>
                <a:spcPts val="1000"/>
              </a:spcAft>
            </a:pPr>
            <a:r>
              <a:rPr lang="en-US" sz="2000" dirty="0">
                <a:ea typeface="Calibri" panose="020F0502020204030204" pitchFamily="34" charset="0"/>
                <a:cs typeface="Calibri" panose="020F0502020204030204" pitchFamily="34" charset="0"/>
              </a:rPr>
              <a:t>Vendor address entered on BPA is the “Remit to” address listed on subrecipient invoice.</a:t>
            </a:r>
          </a:p>
          <a:p>
            <a:pPr>
              <a:lnSpc>
                <a:spcPct val="80000"/>
              </a:lnSpc>
              <a:spcBef>
                <a:spcPts val="0"/>
              </a:spcBef>
              <a:spcAft>
                <a:spcPts val="1000"/>
              </a:spcAft>
            </a:pPr>
            <a:r>
              <a:rPr lang="en-US" sz="2000" dirty="0">
                <a:ea typeface="Calibri" panose="020F0502020204030204" pitchFamily="34" charset="0"/>
                <a:cs typeface="Calibri" panose="020F0502020204030204" pitchFamily="34" charset="0"/>
              </a:rPr>
              <a:t>Use correct account code (621471 first 25K, 621472 over 25k).*</a:t>
            </a:r>
          </a:p>
          <a:p>
            <a:pPr>
              <a:lnSpc>
                <a:spcPct val="80000"/>
              </a:lnSpc>
              <a:spcBef>
                <a:spcPts val="0"/>
              </a:spcBef>
              <a:spcAft>
                <a:spcPts val="1000"/>
              </a:spcAft>
            </a:pPr>
            <a:endParaRPr lang="en-US" sz="1000" dirty="0">
              <a:ea typeface="Calibri" panose="020F0502020204030204" pitchFamily="34" charset="0"/>
              <a:cs typeface="Calibri" panose="020F0502020204030204" pitchFamily="34" charset="0"/>
            </a:endParaRPr>
          </a:p>
          <a:p>
            <a:pPr marL="0" indent="0">
              <a:lnSpc>
                <a:spcPct val="80000"/>
              </a:lnSpc>
              <a:spcBef>
                <a:spcPts val="0"/>
              </a:spcBef>
              <a:spcAft>
                <a:spcPts val="1000"/>
              </a:spcAft>
              <a:buNone/>
            </a:pPr>
            <a:r>
              <a:rPr lang="en-US" sz="2000" dirty="0">
                <a:ea typeface="Calibri" panose="020F0502020204030204" pitchFamily="34" charset="0"/>
                <a:cs typeface="Calibri" panose="020F0502020204030204" pitchFamily="34" charset="0"/>
              </a:rPr>
              <a:t>*For continuation subawards (same Scope of Work, new subaward ID), BPA will use 621472 once requirement of 25K met on project (incl. expenses on previous subaward). When in doubt, please feel free to verify with OSP. </a:t>
            </a:r>
          </a:p>
          <a:p>
            <a:pPr lvl="1">
              <a:lnSpc>
                <a:spcPct val="80000"/>
              </a:lnSpc>
              <a:spcAft>
                <a:spcPts val="1000"/>
              </a:spcAft>
            </a:pPr>
            <a:endParaRPr lang="en-US" sz="2000" dirty="0"/>
          </a:p>
        </p:txBody>
      </p:sp>
    </p:spTree>
    <p:extLst>
      <p:ext uri="{BB962C8B-B14F-4D97-AF65-F5344CB8AC3E}">
        <p14:creationId xmlns:p14="http://schemas.microsoft.com/office/powerpoint/2010/main" val="3457535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05AC-DB11-4212-8BB2-1B9156BC371B}"/>
              </a:ext>
            </a:extLst>
          </p:cNvPr>
          <p:cNvSpPr>
            <a:spLocks noGrp="1"/>
          </p:cNvSpPr>
          <p:nvPr>
            <p:ph type="title"/>
          </p:nvPr>
        </p:nvSpPr>
        <p:spPr/>
        <p:txBody>
          <a:bodyPr>
            <a:normAutofit/>
          </a:bodyPr>
          <a:lstStyle/>
          <a:p>
            <a:r>
              <a:rPr lang="en-US" sz="4000" dirty="0"/>
              <a:t>BPA Processing after BPA Preparation</a:t>
            </a:r>
          </a:p>
        </p:txBody>
      </p:sp>
      <p:sp>
        <p:nvSpPr>
          <p:cNvPr id="3" name="Content Placeholder 2">
            <a:extLst>
              <a:ext uri="{FF2B5EF4-FFF2-40B4-BE49-F238E27FC236}">
                <a16:creationId xmlns:a16="http://schemas.microsoft.com/office/drawing/2014/main" id="{08D028C3-546B-4A88-9BAB-B9D5A93202ED}"/>
              </a:ext>
            </a:extLst>
          </p:cNvPr>
          <p:cNvSpPr>
            <a:spLocks noGrp="1"/>
          </p:cNvSpPr>
          <p:nvPr>
            <p:ph idx="1"/>
          </p:nvPr>
        </p:nvSpPr>
        <p:spPr/>
        <p:txBody>
          <a:bodyPr/>
          <a:lstStyle/>
          <a:p>
            <a:pPr>
              <a:spcBef>
                <a:spcPts val="0"/>
              </a:spcBef>
              <a:spcAft>
                <a:spcPts val="2000"/>
              </a:spcAft>
            </a:pPr>
            <a:r>
              <a:rPr lang="en-US" dirty="0"/>
              <a:t>BPAs are submitted to UBS.</a:t>
            </a:r>
          </a:p>
          <a:p>
            <a:pPr>
              <a:spcBef>
                <a:spcPts val="0"/>
              </a:spcBef>
              <a:spcAft>
                <a:spcPts val="2000"/>
              </a:spcAft>
            </a:pPr>
            <a:r>
              <a:rPr lang="en-US" dirty="0"/>
              <a:t>BPAs are data entered by UBS, then released to the OSP approval queue.</a:t>
            </a:r>
          </a:p>
          <a:p>
            <a:pPr>
              <a:spcBef>
                <a:spcPts val="0"/>
              </a:spcBef>
              <a:spcAft>
                <a:spcPts val="2000"/>
              </a:spcAft>
            </a:pPr>
            <a:r>
              <a:rPr lang="en-US" dirty="0"/>
              <a:t>Subaward BPAs released to the OSP approval queue are identified in an automated daily report and assigned to the Subaward Specialist for processing.</a:t>
            </a:r>
          </a:p>
          <a:p>
            <a:pPr>
              <a:spcBef>
                <a:spcPts val="0"/>
              </a:spcBef>
              <a:spcAft>
                <a:spcPts val="2000"/>
              </a:spcAft>
            </a:pPr>
            <a:endParaRPr lang="en-US" dirty="0"/>
          </a:p>
        </p:txBody>
      </p:sp>
    </p:spTree>
    <p:extLst>
      <p:ext uri="{BB962C8B-B14F-4D97-AF65-F5344CB8AC3E}">
        <p14:creationId xmlns:p14="http://schemas.microsoft.com/office/powerpoint/2010/main" val="999535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noAutofit/>
          </a:bodyPr>
          <a:lstStyle/>
          <a:p>
            <a:r>
              <a:rPr lang="en-US" sz="3500" dirty="0"/>
              <a:t>Once to OSP, the OSP BPA review includes:</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p:txBody>
          <a:bodyPr>
            <a:normAutofit/>
          </a:bodyPr>
          <a:lstStyle/>
          <a:p>
            <a:pPr>
              <a:lnSpc>
                <a:spcPct val="80000"/>
              </a:lnSpc>
              <a:spcBef>
                <a:spcPts val="0"/>
              </a:spcBef>
              <a:spcAft>
                <a:spcPts val="1600"/>
              </a:spcAft>
            </a:pPr>
            <a:r>
              <a:rPr lang="en-US" dirty="0">
                <a:ea typeface="Calibri" panose="020F0502020204030204" pitchFamily="34" charset="0"/>
                <a:cs typeface="Times New Roman" panose="02020603050405020304" pitchFamily="18" charset="0"/>
              </a:rPr>
              <a:t>Invoice amount matches BPA cover sheet amount</a:t>
            </a:r>
          </a:p>
          <a:p>
            <a:pPr>
              <a:lnSpc>
                <a:spcPct val="80000"/>
              </a:lnSpc>
              <a:spcBef>
                <a:spcPts val="0"/>
              </a:spcBef>
              <a:spcAft>
                <a:spcPts val="1600"/>
              </a:spcAft>
            </a:pPr>
            <a:r>
              <a:rPr lang="en-US" dirty="0">
                <a:ea typeface="Calibri" panose="020F0502020204030204" pitchFamily="34" charset="0"/>
                <a:cs typeface="Times New Roman" panose="02020603050405020304" pitchFamily="18" charset="0"/>
              </a:rPr>
              <a:t>Subaward ID and Invoice period correctly documented in Remit area of BPA. Remit info is entered correctly in Banner</a:t>
            </a:r>
          </a:p>
          <a:p>
            <a:pPr>
              <a:lnSpc>
                <a:spcPct val="80000"/>
              </a:lnSpc>
              <a:spcBef>
                <a:spcPts val="0"/>
              </a:spcBef>
              <a:spcAft>
                <a:spcPts val="1600"/>
              </a:spcAft>
            </a:pPr>
            <a:r>
              <a:rPr lang="en-US" dirty="0">
                <a:ea typeface="Calibri" panose="020F0502020204030204" pitchFamily="34" charset="0"/>
                <a:cs typeface="Times New Roman" panose="02020603050405020304" pitchFamily="18" charset="0"/>
              </a:rPr>
              <a:t>Use of correct account code on BPA; account code correctly entered in Banner</a:t>
            </a:r>
          </a:p>
          <a:p>
            <a:pPr>
              <a:lnSpc>
                <a:spcPct val="80000"/>
              </a:lnSpc>
              <a:spcBef>
                <a:spcPts val="0"/>
              </a:spcBef>
              <a:spcAft>
                <a:spcPts val="1600"/>
              </a:spcAft>
            </a:pPr>
            <a:r>
              <a:rPr lang="en-US" dirty="0">
                <a:ea typeface="Calibri" panose="020F0502020204030204" pitchFamily="34" charset="0"/>
                <a:cs typeface="Times New Roman" panose="02020603050405020304" pitchFamily="18" charset="0"/>
              </a:rPr>
              <a:t>Invoice has approval to pay from PI or BOM/</a:t>
            </a:r>
            <a:r>
              <a:rPr lang="en-US" dirty="0" err="1">
                <a:ea typeface="Calibri" panose="020F0502020204030204" pitchFamily="34" charset="0"/>
                <a:cs typeface="Times New Roman" panose="02020603050405020304" pitchFamily="18" charset="0"/>
              </a:rPr>
              <a:t>FOM</a:t>
            </a:r>
            <a:endParaRPr lang="en-US" dirty="0">
              <a:ea typeface="Calibri" panose="020F0502020204030204" pitchFamily="34" charset="0"/>
              <a:cs typeface="Times New Roman" panose="02020603050405020304" pitchFamily="18" charset="0"/>
            </a:endParaRPr>
          </a:p>
          <a:p>
            <a:pPr lvl="1">
              <a:lnSpc>
                <a:spcPct val="80000"/>
              </a:lnSpc>
              <a:spcBef>
                <a:spcPts val="0"/>
              </a:spcBef>
              <a:spcAft>
                <a:spcPts val="1600"/>
              </a:spcAft>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If Final, invoice is explicitly approved as Final by PI</a:t>
            </a:r>
          </a:p>
          <a:p>
            <a:pPr>
              <a:lnSpc>
                <a:spcPct val="80000"/>
              </a:lnSpc>
              <a:spcBef>
                <a:spcPts val="0"/>
              </a:spcBef>
              <a:spcAft>
                <a:spcPts val="1600"/>
              </a:spcAft>
            </a:pPr>
            <a:r>
              <a:rPr lang="en-US" dirty="0">
                <a:ea typeface="Calibri" panose="020F0502020204030204" pitchFamily="34" charset="0"/>
                <a:cs typeface="Times New Roman" panose="02020603050405020304" pitchFamily="18" charset="0"/>
              </a:rPr>
              <a:t>Correct Vendor ID and address identified on BPA and entered in Banner; address should match the </a:t>
            </a:r>
            <a:r>
              <a:rPr lang="en-US" b="1" dirty="0">
                <a:ea typeface="Calibri" panose="020F0502020204030204" pitchFamily="34" charset="0"/>
                <a:cs typeface="Times New Roman" panose="02020603050405020304" pitchFamily="18" charset="0"/>
              </a:rPr>
              <a:t>Remit to </a:t>
            </a:r>
            <a:r>
              <a:rPr lang="en-US" dirty="0">
                <a:ea typeface="Calibri" panose="020F0502020204030204" pitchFamily="34" charset="0"/>
                <a:cs typeface="Times New Roman" panose="02020603050405020304" pitchFamily="18" charset="0"/>
              </a:rPr>
              <a:t>address on the subrecipient invoice</a:t>
            </a:r>
          </a:p>
        </p:txBody>
      </p:sp>
    </p:spTree>
    <p:extLst>
      <p:ext uri="{BB962C8B-B14F-4D97-AF65-F5344CB8AC3E}">
        <p14:creationId xmlns:p14="http://schemas.microsoft.com/office/powerpoint/2010/main" val="3664902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lstStyle/>
          <a:p>
            <a:r>
              <a:rPr lang="en-US" dirty="0"/>
              <a:t>OSP Subrecipient invoice review includes:</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p:txBody>
          <a:bodyPr>
            <a:normAutofit/>
          </a:bodyPr>
          <a:lstStyle/>
          <a:p>
            <a:pPr>
              <a:lnSpc>
                <a:spcPct val="150000"/>
              </a:lnSpc>
              <a:spcBef>
                <a:spcPts val="0"/>
              </a:spcBef>
              <a:buFont typeface="Arial" panose="020B0604020202020204" pitchFamily="34" charset="0"/>
              <a:buChar char="•"/>
            </a:pPr>
            <a:r>
              <a:rPr lang="en-US" dirty="0">
                <a:ea typeface="Calibri" panose="020F0502020204030204" pitchFamily="34" charset="0"/>
                <a:cs typeface="Times New Roman" panose="02020603050405020304" pitchFamily="18" charset="0"/>
              </a:rPr>
              <a:t>Grant requirements are met:</a:t>
            </a:r>
          </a:p>
          <a:p>
            <a:pPr lvl="1">
              <a:lnSpc>
                <a:spcPct val="150000"/>
              </a:lnSpc>
              <a:spcBef>
                <a:spcPts val="0"/>
              </a:spcBef>
              <a:buFont typeface="Arial" panose="020B0604020202020204" pitchFamily="34" charset="0"/>
              <a:buChar char="•"/>
            </a:pPr>
            <a:r>
              <a:rPr lang="en-US" sz="2400" dirty="0">
                <a:ea typeface="Calibri" panose="020F0502020204030204" pitchFamily="34" charset="0"/>
                <a:cs typeface="Times New Roman" panose="02020603050405020304" pitchFamily="18" charset="0"/>
              </a:rPr>
              <a:t>Grant has sufficient funding to cover payment.</a:t>
            </a:r>
          </a:p>
          <a:p>
            <a:pPr lvl="1">
              <a:lnSpc>
                <a:spcPct val="150000"/>
              </a:lnSpc>
              <a:spcBef>
                <a:spcPts val="0"/>
              </a:spcBef>
              <a:buFont typeface="Arial" panose="020B0604020202020204" pitchFamily="34" charset="0"/>
              <a:buChar char="•"/>
            </a:pPr>
            <a:r>
              <a:rPr lang="en-US" sz="2400" dirty="0">
                <a:ea typeface="Calibri" panose="020F0502020204030204" pitchFamily="34" charset="0"/>
                <a:cs typeface="Times New Roman" panose="02020603050405020304" pitchFamily="18" charset="0"/>
              </a:rPr>
              <a:t>Grant has sufficient subaward budget to cover payment.</a:t>
            </a:r>
          </a:p>
          <a:p>
            <a:pPr lvl="1">
              <a:lnSpc>
                <a:spcPct val="150000"/>
              </a:lnSpc>
              <a:spcBef>
                <a:spcPts val="0"/>
              </a:spcBef>
              <a:buFont typeface="Arial" panose="020B0604020202020204" pitchFamily="34" charset="0"/>
              <a:buChar char="•"/>
            </a:pPr>
            <a:r>
              <a:rPr lang="en-US" sz="2400" dirty="0">
                <a:ea typeface="Calibri" panose="020F0502020204030204" pitchFamily="34" charset="0"/>
                <a:cs typeface="Times New Roman" panose="02020603050405020304" pitchFamily="18" charset="0"/>
              </a:rPr>
              <a:t>Subaward expenses within grant Period of Performance.</a:t>
            </a:r>
          </a:p>
          <a:p>
            <a:pPr lvl="1">
              <a:lnSpc>
                <a:spcPct val="150000"/>
              </a:lnSpc>
              <a:spcBef>
                <a:spcPts val="0"/>
              </a:spcBef>
              <a:buFont typeface="Arial" panose="020B0604020202020204" pitchFamily="34" charset="0"/>
              <a:buChar char="•"/>
            </a:pPr>
            <a:r>
              <a:rPr lang="en-US" sz="2400" dirty="0">
                <a:ea typeface="Calibri" panose="020F0502020204030204" pitchFamily="34" charset="0"/>
                <a:cs typeface="Times New Roman" panose="02020603050405020304" pitchFamily="18" charset="0"/>
              </a:rPr>
              <a:t>Expenditures are allowable per grant/ per Uniform Guidance.</a:t>
            </a:r>
          </a:p>
        </p:txBody>
      </p:sp>
    </p:spTree>
    <p:extLst>
      <p:ext uri="{BB962C8B-B14F-4D97-AF65-F5344CB8AC3E}">
        <p14:creationId xmlns:p14="http://schemas.microsoft.com/office/powerpoint/2010/main" val="1796762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lstStyle/>
          <a:p>
            <a:r>
              <a:rPr lang="en-US" dirty="0"/>
              <a:t>OSP invoice review cont’d:</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a:xfrm>
            <a:off x="457199" y="1600204"/>
            <a:ext cx="8339959" cy="4525963"/>
          </a:xfrm>
        </p:spPr>
        <p:txBody>
          <a:bodyPr>
            <a:normAutofit fontScale="85000" lnSpcReduction="20000"/>
          </a:bodyPr>
          <a:lstStyle/>
          <a:p>
            <a:pPr>
              <a:spcBef>
                <a:spcPts val="0"/>
              </a:spcBef>
              <a:spcAft>
                <a:spcPts val="1600"/>
              </a:spcAft>
              <a:buFont typeface="Arial" panose="020B0604020202020204" pitchFamily="34" charset="0"/>
              <a:buChar char="•"/>
            </a:pPr>
            <a:r>
              <a:rPr lang="en-US" sz="2600" dirty="0">
                <a:ea typeface="Calibri" panose="020F0502020204030204" pitchFamily="34" charset="0"/>
                <a:cs typeface="Times New Roman" panose="02020603050405020304" pitchFamily="18" charset="0"/>
              </a:rPr>
              <a:t>Subaward requirements are met:</a:t>
            </a:r>
          </a:p>
          <a:p>
            <a:pPr lvl="1">
              <a:spcBef>
                <a:spcPts val="0"/>
              </a:spcBef>
              <a:spcAft>
                <a:spcPts val="1600"/>
              </a:spcAft>
              <a:buFont typeface="Arial" panose="020B0604020202020204" pitchFamily="34" charset="0"/>
              <a:buChar char="•"/>
            </a:pPr>
            <a:r>
              <a:rPr lang="en-US" sz="2600" dirty="0">
                <a:ea typeface="Calibri" panose="020F0502020204030204" pitchFamily="34" charset="0"/>
                <a:cs typeface="Times New Roman" panose="02020603050405020304" pitchFamily="18" charset="0"/>
              </a:rPr>
              <a:t>Subaward has sufficient funding to cover payment</a:t>
            </a:r>
          </a:p>
          <a:p>
            <a:pPr lvl="1">
              <a:spcBef>
                <a:spcPts val="0"/>
              </a:spcBef>
              <a:spcAft>
                <a:spcPts val="1600"/>
              </a:spcAft>
              <a:buFont typeface="Arial" panose="020B0604020202020204" pitchFamily="34" charset="0"/>
              <a:buChar char="•"/>
            </a:pPr>
            <a:r>
              <a:rPr lang="en-US" sz="2600" dirty="0">
                <a:ea typeface="Calibri" panose="020F0502020204030204" pitchFamily="34" charset="0"/>
                <a:cs typeface="Times New Roman" panose="02020603050405020304" pitchFamily="18" charset="0"/>
              </a:rPr>
              <a:t>Subrecipient cumulative expenses do not exceed subaward Authorized Amount</a:t>
            </a:r>
          </a:p>
          <a:p>
            <a:pPr lvl="1">
              <a:spcBef>
                <a:spcPts val="0"/>
              </a:spcBef>
              <a:spcAft>
                <a:spcPts val="1600"/>
              </a:spcAft>
              <a:buFont typeface="Arial" panose="020B0604020202020204" pitchFamily="34" charset="0"/>
              <a:buChar char="•"/>
            </a:pPr>
            <a:r>
              <a:rPr lang="en-US" sz="2600" dirty="0">
                <a:ea typeface="Calibri" panose="020F0502020204030204" pitchFamily="34" charset="0"/>
                <a:cs typeface="Times New Roman" panose="02020603050405020304" pitchFamily="18" charset="0"/>
              </a:rPr>
              <a:t>Subaward expenses within subaward Period of Performance</a:t>
            </a:r>
          </a:p>
          <a:p>
            <a:pPr lvl="1">
              <a:spcBef>
                <a:spcPts val="0"/>
              </a:spcBef>
              <a:spcAft>
                <a:spcPts val="1600"/>
              </a:spcAft>
              <a:buFont typeface="Arial" panose="020B0604020202020204" pitchFamily="34" charset="0"/>
              <a:buChar char="•"/>
            </a:pPr>
            <a:r>
              <a:rPr lang="en-US" sz="2600" dirty="0">
                <a:ea typeface="Calibri" panose="020F0502020204030204" pitchFamily="34" charset="0"/>
                <a:cs typeface="Times New Roman" panose="02020603050405020304" pitchFamily="18" charset="0"/>
              </a:rPr>
              <a:t>Subrecipient expenses are in line with subaward budget, and no subaward budget category is overspent</a:t>
            </a:r>
          </a:p>
          <a:p>
            <a:pPr lvl="1">
              <a:spcBef>
                <a:spcPts val="0"/>
              </a:spcBef>
              <a:spcAft>
                <a:spcPts val="1600"/>
              </a:spcAft>
              <a:buFont typeface="Arial" panose="020B0604020202020204" pitchFamily="34" charset="0"/>
              <a:buChar char="•"/>
            </a:pPr>
            <a:r>
              <a:rPr lang="en-US" sz="2600" dirty="0">
                <a:ea typeface="Calibri" panose="020F0502020204030204" pitchFamily="34" charset="0"/>
                <a:cs typeface="Times New Roman" panose="02020603050405020304" pitchFamily="18" charset="0"/>
              </a:rPr>
              <a:t>IDC is being applied and calculated properly</a:t>
            </a:r>
          </a:p>
          <a:p>
            <a:pPr marL="342900" lvl="1" indent="0">
              <a:spcBef>
                <a:spcPts val="0"/>
              </a:spcBef>
              <a:spcAft>
                <a:spcPts val="1600"/>
              </a:spcAft>
              <a:buNone/>
            </a:pPr>
            <a:endParaRPr lang="en-US" sz="2400" b="1" dirty="0"/>
          </a:p>
          <a:p>
            <a:pPr marL="342900" lvl="1" indent="0">
              <a:spcBef>
                <a:spcPts val="0"/>
              </a:spcBef>
              <a:spcAft>
                <a:spcPts val="1600"/>
              </a:spcAft>
              <a:buNone/>
            </a:pPr>
            <a:r>
              <a:rPr lang="en-US" sz="2400" b="1" dirty="0">
                <a:highlight>
                  <a:srgbClr val="FFFF00"/>
                </a:highlight>
              </a:rPr>
              <a:t>Tip: </a:t>
            </a:r>
            <a:r>
              <a:rPr lang="en-US" sz="2400" b="1" dirty="0"/>
              <a:t>Cover Page </a:t>
            </a:r>
            <a:r>
              <a:rPr lang="en-US" sz="2400" dirty="0"/>
              <a:t>and </a:t>
            </a:r>
            <a:r>
              <a:rPr lang="en-US" sz="2400" b="1" dirty="0"/>
              <a:t>Attachment 5</a:t>
            </a:r>
            <a:r>
              <a:rPr lang="en-US" sz="2400" dirty="0"/>
              <a:t> of the subaward agreement are used to verify this information</a:t>
            </a:r>
          </a:p>
        </p:txBody>
      </p:sp>
    </p:spTree>
    <p:extLst>
      <p:ext uri="{BB962C8B-B14F-4D97-AF65-F5344CB8AC3E}">
        <p14:creationId xmlns:p14="http://schemas.microsoft.com/office/powerpoint/2010/main" val="2764392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27.06% of all Subaward BPAs Submitted 3/17-4/26/21</a:t>
            </a:r>
            <a:br>
              <a:rPr lang="en-US" sz="2800" dirty="0"/>
            </a:br>
            <a:r>
              <a:rPr lang="en-US" sz="2800" dirty="0"/>
              <a:t>had errors that resulted in processing delays</a:t>
            </a:r>
          </a:p>
        </p:txBody>
      </p:sp>
      <p:sp>
        <p:nvSpPr>
          <p:cNvPr id="7" name="TextBox 6">
            <a:extLst>
              <a:ext uri="{FF2B5EF4-FFF2-40B4-BE49-F238E27FC236}">
                <a16:creationId xmlns:a16="http://schemas.microsoft.com/office/drawing/2014/main" id="{9EBF4BDA-83D6-4C2D-9FCC-BD6B655B3E9A}"/>
              </a:ext>
            </a:extLst>
          </p:cNvPr>
          <p:cNvSpPr txBox="1"/>
          <p:nvPr/>
        </p:nvSpPr>
        <p:spPr>
          <a:xfrm>
            <a:off x="2279152" y="5414025"/>
            <a:ext cx="1322798" cy="300082"/>
          </a:xfrm>
          <a:prstGeom prst="rect">
            <a:avLst/>
          </a:prstGeom>
          <a:noFill/>
        </p:spPr>
        <p:txBody>
          <a:bodyPr wrap="none" rtlCol="0">
            <a:spAutoFit/>
          </a:bodyPr>
          <a:lstStyle/>
          <a:p>
            <a:r>
              <a:rPr lang="en-US" sz="1350" b="1" dirty="0">
                <a:solidFill>
                  <a:prstClr val="black"/>
                </a:solidFill>
                <a:latin typeface="Calibri"/>
              </a:rPr>
              <a:t>Of the 27.06% : </a:t>
            </a:r>
          </a:p>
        </p:txBody>
      </p:sp>
      <p:sp>
        <p:nvSpPr>
          <p:cNvPr id="8" name="TextBox 7">
            <a:extLst>
              <a:ext uri="{FF2B5EF4-FFF2-40B4-BE49-F238E27FC236}">
                <a16:creationId xmlns:a16="http://schemas.microsoft.com/office/drawing/2014/main" id="{6590F490-625D-4923-B70C-CBF103958302}"/>
              </a:ext>
            </a:extLst>
          </p:cNvPr>
          <p:cNvSpPr txBox="1"/>
          <p:nvPr/>
        </p:nvSpPr>
        <p:spPr>
          <a:xfrm>
            <a:off x="3873720" y="5266967"/>
            <a:ext cx="3476465" cy="507831"/>
          </a:xfrm>
          <a:prstGeom prst="rect">
            <a:avLst/>
          </a:prstGeom>
          <a:noFill/>
        </p:spPr>
        <p:txBody>
          <a:bodyPr wrap="none" rtlCol="0">
            <a:spAutoFit/>
          </a:bodyPr>
          <a:lstStyle/>
          <a:p>
            <a:r>
              <a:rPr lang="en-US" sz="1350" b="1" dirty="0">
                <a:solidFill>
                  <a:prstClr val="black"/>
                </a:solidFill>
                <a:latin typeface="Calibri"/>
              </a:rPr>
              <a:t>59%  -  Verifiable at the Department/FSS Level</a:t>
            </a:r>
          </a:p>
          <a:p>
            <a:r>
              <a:rPr lang="en-US" sz="1350" b="1" dirty="0">
                <a:solidFill>
                  <a:prstClr val="black"/>
                </a:solidFill>
                <a:latin typeface="Calibri"/>
              </a:rPr>
              <a:t>41%  -  Verifiable at the UBS/OSP Level</a:t>
            </a:r>
          </a:p>
        </p:txBody>
      </p:sp>
      <p:graphicFrame>
        <p:nvGraphicFramePr>
          <p:cNvPr id="6" name="Chart 5">
            <a:extLst>
              <a:ext uri="{FF2B5EF4-FFF2-40B4-BE49-F238E27FC236}">
                <a16:creationId xmlns:a16="http://schemas.microsoft.com/office/drawing/2014/main" id="{88394228-1A61-4B39-A9BB-3872AEEC441C}"/>
              </a:ext>
            </a:extLst>
          </p:cNvPr>
          <p:cNvGraphicFramePr>
            <a:graphicFrameLocks/>
          </p:cNvGraphicFramePr>
          <p:nvPr>
            <p:extLst>
              <p:ext uri="{D42A27DB-BD31-4B8C-83A1-F6EECF244321}">
                <p14:modId xmlns:p14="http://schemas.microsoft.com/office/powerpoint/2010/main" val="2462385447"/>
              </p:ext>
            </p:extLst>
          </p:nvPr>
        </p:nvGraphicFramePr>
        <p:xfrm>
          <a:off x="683171" y="1143893"/>
          <a:ext cx="7872249" cy="42701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20180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0">
              <a:defRPr sz="1400" b="0" i="0" u="none" strike="noStrike" kern="1200" spc="0" baseline="0">
                <a:solidFill>
                  <a:prstClr val="black">
                    <a:lumMod val="65000"/>
                    <a:lumOff val="35000"/>
                  </a:prstClr>
                </a:solidFill>
                <a:latin typeface="+mn-lt"/>
                <a:ea typeface="+mn-ea"/>
                <a:cs typeface="+mn-cs"/>
              </a:defRPr>
            </a:pPr>
            <a:r>
              <a:rPr lang="en-US" sz="2800" dirty="0">
                <a:solidFill>
                  <a:srgbClr val="020202"/>
                </a:solidFill>
              </a:rPr>
              <a:t>Subaward BPA Cover Page</a:t>
            </a:r>
            <a:br>
              <a:rPr lang="en-US" sz="2800" dirty="0">
                <a:solidFill>
                  <a:srgbClr val="020202"/>
                </a:solidFill>
              </a:rPr>
            </a:br>
            <a:r>
              <a:rPr lang="en-US" sz="2800" dirty="0">
                <a:solidFill>
                  <a:srgbClr val="020202"/>
                </a:solidFill>
              </a:rPr>
              <a:t>% of missing or incorrect information 3/17-4/26/21</a:t>
            </a:r>
          </a:p>
        </p:txBody>
      </p:sp>
      <p:graphicFrame>
        <p:nvGraphicFramePr>
          <p:cNvPr id="4" name="Chart 3">
            <a:extLst>
              <a:ext uri="{FF2B5EF4-FFF2-40B4-BE49-F238E27FC236}">
                <a16:creationId xmlns:a16="http://schemas.microsoft.com/office/drawing/2014/main" id="{BBCC1FA2-FFC7-49D3-9717-A635F762426E}"/>
              </a:ext>
            </a:extLst>
          </p:cNvPr>
          <p:cNvGraphicFramePr>
            <a:graphicFrameLocks/>
          </p:cNvGraphicFramePr>
          <p:nvPr>
            <p:extLst>
              <p:ext uri="{D42A27DB-BD31-4B8C-83A1-F6EECF244321}">
                <p14:modId xmlns:p14="http://schemas.microsoft.com/office/powerpoint/2010/main" val="77293631"/>
              </p:ext>
            </p:extLst>
          </p:nvPr>
        </p:nvGraphicFramePr>
        <p:xfrm>
          <a:off x="1981199" y="1417638"/>
          <a:ext cx="4794195" cy="30429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F68A40B8-C159-4353-9D97-288F9E073B25}"/>
              </a:ext>
            </a:extLst>
          </p:cNvPr>
          <p:cNvGraphicFramePr>
            <a:graphicFrameLocks/>
          </p:cNvGraphicFramePr>
          <p:nvPr>
            <p:extLst>
              <p:ext uri="{D42A27DB-BD31-4B8C-83A1-F6EECF244321}">
                <p14:modId xmlns:p14="http://schemas.microsoft.com/office/powerpoint/2010/main" val="2517579553"/>
              </p:ext>
            </p:extLst>
          </p:nvPr>
        </p:nvGraphicFramePr>
        <p:xfrm>
          <a:off x="4660056" y="1417638"/>
          <a:ext cx="3876797" cy="291934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E9AFA6A2-A918-4AFA-AF4E-227C4FC17AC2}"/>
              </a:ext>
            </a:extLst>
          </p:cNvPr>
          <p:cNvSpPr txBox="1"/>
          <p:nvPr/>
        </p:nvSpPr>
        <p:spPr>
          <a:xfrm>
            <a:off x="2993022" y="4613747"/>
            <a:ext cx="3157955" cy="300082"/>
          </a:xfrm>
          <a:prstGeom prst="rect">
            <a:avLst/>
          </a:prstGeom>
          <a:noFill/>
        </p:spPr>
        <p:txBody>
          <a:bodyPr wrap="square" rtlCol="0">
            <a:spAutoFit/>
          </a:bodyPr>
          <a:lstStyle/>
          <a:p>
            <a:pPr algn="ctr"/>
            <a:r>
              <a:rPr lang="en-US" sz="1350" b="1" dirty="0">
                <a:solidFill>
                  <a:prstClr val="black"/>
                </a:solidFill>
                <a:latin typeface="Calibri"/>
              </a:rPr>
              <a:t>Total Subaward BPAs (218)</a:t>
            </a:r>
          </a:p>
        </p:txBody>
      </p:sp>
      <p:graphicFrame>
        <p:nvGraphicFramePr>
          <p:cNvPr id="15" name="Chart 14">
            <a:extLst>
              <a:ext uri="{FF2B5EF4-FFF2-40B4-BE49-F238E27FC236}">
                <a16:creationId xmlns:a16="http://schemas.microsoft.com/office/drawing/2014/main" id="{470F229C-1E6E-4B98-B46A-E1FA18670127}"/>
              </a:ext>
            </a:extLst>
          </p:cNvPr>
          <p:cNvGraphicFramePr>
            <a:graphicFrameLocks/>
          </p:cNvGraphicFramePr>
          <p:nvPr>
            <p:extLst>
              <p:ext uri="{D42A27DB-BD31-4B8C-83A1-F6EECF244321}">
                <p14:modId xmlns:p14="http://schemas.microsoft.com/office/powerpoint/2010/main" val="2707251624"/>
              </p:ext>
            </p:extLst>
          </p:nvPr>
        </p:nvGraphicFramePr>
        <p:xfrm>
          <a:off x="243089" y="5536392"/>
          <a:ext cx="8560676" cy="461962"/>
        </p:xfrm>
        <a:graphic>
          <a:graphicData uri="http://schemas.openxmlformats.org/drawingml/2006/chart">
            <c:chart xmlns:c="http://schemas.openxmlformats.org/drawingml/2006/chart" xmlns:r="http://schemas.openxmlformats.org/officeDocument/2006/relationships" r:id="rId4"/>
          </a:graphicData>
        </a:graphic>
      </p:graphicFrame>
      <p:sp>
        <p:nvSpPr>
          <p:cNvPr id="11" name="Oval 10">
            <a:extLst>
              <a:ext uri="{FF2B5EF4-FFF2-40B4-BE49-F238E27FC236}">
                <a16:creationId xmlns:a16="http://schemas.microsoft.com/office/drawing/2014/main" id="{C80C97B0-5790-40F5-80E6-0B6630395E99}"/>
              </a:ext>
            </a:extLst>
          </p:cNvPr>
          <p:cNvSpPr/>
          <p:nvPr/>
        </p:nvSpPr>
        <p:spPr>
          <a:xfrm>
            <a:off x="1788851" y="4913829"/>
            <a:ext cx="333864" cy="297919"/>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latin typeface="Calibri"/>
            </a:endParaRPr>
          </a:p>
        </p:txBody>
      </p:sp>
      <p:grpSp>
        <p:nvGrpSpPr>
          <p:cNvPr id="27" name="Group 26">
            <a:extLst>
              <a:ext uri="{FF2B5EF4-FFF2-40B4-BE49-F238E27FC236}">
                <a16:creationId xmlns:a16="http://schemas.microsoft.com/office/drawing/2014/main" id="{E23589FB-05F3-429F-95A7-D2E70F26949A}"/>
              </a:ext>
            </a:extLst>
          </p:cNvPr>
          <p:cNvGrpSpPr/>
          <p:nvPr/>
        </p:nvGrpSpPr>
        <p:grpSpPr>
          <a:xfrm>
            <a:off x="1009931" y="5344709"/>
            <a:ext cx="7273158" cy="271991"/>
            <a:chOff x="968117" y="5523619"/>
            <a:chExt cx="7162817" cy="362654"/>
          </a:xfrm>
        </p:grpSpPr>
        <p:sp>
          <p:nvSpPr>
            <p:cNvPr id="16" name="Left Bracket 15">
              <a:extLst>
                <a:ext uri="{FF2B5EF4-FFF2-40B4-BE49-F238E27FC236}">
                  <a16:creationId xmlns:a16="http://schemas.microsoft.com/office/drawing/2014/main" id="{D0EE3265-4EF7-4B1C-B7AF-7BDF536F2C84}"/>
                </a:ext>
              </a:extLst>
            </p:cNvPr>
            <p:cNvSpPr/>
            <p:nvPr/>
          </p:nvSpPr>
          <p:spPr>
            <a:xfrm rot="16200000" flipH="1">
              <a:off x="2635764" y="4025141"/>
              <a:ext cx="130628" cy="3465922"/>
            </a:xfrm>
            <a:prstGeom prst="leftBracket">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prstClr val="black"/>
                </a:solidFill>
                <a:latin typeface="Calibri"/>
              </a:endParaRPr>
            </a:p>
          </p:txBody>
        </p:sp>
        <p:sp>
          <p:nvSpPr>
            <p:cNvPr id="17" name="Left Bracket 16">
              <a:extLst>
                <a:ext uri="{FF2B5EF4-FFF2-40B4-BE49-F238E27FC236}">
                  <a16:creationId xmlns:a16="http://schemas.microsoft.com/office/drawing/2014/main" id="{CAEFA6D6-B418-4AFA-83E0-02367CDE8485}"/>
                </a:ext>
              </a:extLst>
            </p:cNvPr>
            <p:cNvSpPr/>
            <p:nvPr/>
          </p:nvSpPr>
          <p:spPr>
            <a:xfrm rot="16200000" flipH="1">
              <a:off x="5529239" y="4710893"/>
              <a:ext cx="130628" cy="2103120"/>
            </a:xfrm>
            <a:prstGeom prst="leftBracket">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prstClr val="black"/>
                </a:solidFill>
                <a:latin typeface="Calibri"/>
              </a:endParaRPr>
            </a:p>
          </p:txBody>
        </p:sp>
        <p:sp>
          <p:nvSpPr>
            <p:cNvPr id="18" name="Left Bracket 17">
              <a:extLst>
                <a:ext uri="{FF2B5EF4-FFF2-40B4-BE49-F238E27FC236}">
                  <a16:creationId xmlns:a16="http://schemas.microsoft.com/office/drawing/2014/main" id="{593DD6ED-21F6-4581-B5B0-50358A3C3D0B}"/>
                </a:ext>
              </a:extLst>
            </p:cNvPr>
            <p:cNvSpPr/>
            <p:nvPr/>
          </p:nvSpPr>
          <p:spPr>
            <a:xfrm rot="16200000" flipH="1">
              <a:off x="7379820" y="5072293"/>
              <a:ext cx="130628" cy="1371600"/>
            </a:xfrm>
            <a:prstGeom prst="leftBracket">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prstClr val="black"/>
                </a:solidFill>
                <a:latin typeface="Calibri"/>
              </a:endParaRPr>
            </a:p>
          </p:txBody>
        </p:sp>
        <p:sp>
          <p:nvSpPr>
            <p:cNvPr id="22" name="Rectangle 21">
              <a:extLst>
                <a:ext uri="{FF2B5EF4-FFF2-40B4-BE49-F238E27FC236}">
                  <a16:creationId xmlns:a16="http://schemas.microsoft.com/office/drawing/2014/main" id="{2712ABF5-BE67-4281-BAE9-4B336C1B2E8E}"/>
                </a:ext>
              </a:extLst>
            </p:cNvPr>
            <p:cNvSpPr/>
            <p:nvPr/>
          </p:nvSpPr>
          <p:spPr>
            <a:xfrm>
              <a:off x="2098765" y="5598674"/>
              <a:ext cx="1166949" cy="19861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latin typeface="Calibri"/>
              </a:endParaRPr>
            </a:p>
          </p:txBody>
        </p:sp>
        <p:sp>
          <p:nvSpPr>
            <p:cNvPr id="19" name="TextBox 18">
              <a:extLst>
                <a:ext uri="{FF2B5EF4-FFF2-40B4-BE49-F238E27FC236}">
                  <a16:creationId xmlns:a16="http://schemas.microsoft.com/office/drawing/2014/main" id="{7C3E2304-CE6C-4EDE-84D1-74A4A64D0497}"/>
                </a:ext>
              </a:extLst>
            </p:cNvPr>
            <p:cNvSpPr txBox="1"/>
            <p:nvPr/>
          </p:nvSpPr>
          <p:spPr>
            <a:xfrm>
              <a:off x="2023454" y="5523619"/>
              <a:ext cx="1391835" cy="353943"/>
            </a:xfrm>
            <a:prstGeom prst="rect">
              <a:avLst/>
            </a:prstGeom>
            <a:noFill/>
          </p:spPr>
          <p:txBody>
            <a:bodyPr wrap="none" rtlCol="0">
              <a:spAutoFit/>
            </a:bodyPr>
            <a:lstStyle/>
            <a:p>
              <a:r>
                <a:rPr lang="en-US" sz="1125" dirty="0">
                  <a:solidFill>
                    <a:srgbClr val="EEECE1">
                      <a:lumMod val="25000"/>
                    </a:srgbClr>
                  </a:solidFill>
                  <a:latin typeface="Calibri"/>
                </a:rPr>
                <a:t>Remit Box Info</a:t>
              </a:r>
            </a:p>
          </p:txBody>
        </p:sp>
        <p:grpSp>
          <p:nvGrpSpPr>
            <p:cNvPr id="25" name="Group 24">
              <a:extLst>
                <a:ext uri="{FF2B5EF4-FFF2-40B4-BE49-F238E27FC236}">
                  <a16:creationId xmlns:a16="http://schemas.microsoft.com/office/drawing/2014/main" id="{89BA416B-9AB3-44F5-8D43-4158C96795B2}"/>
                </a:ext>
              </a:extLst>
            </p:cNvPr>
            <p:cNvGrpSpPr/>
            <p:nvPr/>
          </p:nvGrpSpPr>
          <p:grpSpPr>
            <a:xfrm>
              <a:off x="4983800" y="5611735"/>
              <a:ext cx="2932307" cy="194261"/>
              <a:chOff x="4983800" y="5611735"/>
              <a:chExt cx="2932307" cy="194261"/>
            </a:xfrm>
          </p:grpSpPr>
          <p:sp>
            <p:nvSpPr>
              <p:cNvPr id="23" name="Rectangle 22">
                <a:extLst>
                  <a:ext uri="{FF2B5EF4-FFF2-40B4-BE49-F238E27FC236}">
                    <a16:creationId xmlns:a16="http://schemas.microsoft.com/office/drawing/2014/main" id="{9A083684-C22F-47BF-BD3D-3BFFE72C264B}"/>
                  </a:ext>
                </a:extLst>
              </p:cNvPr>
              <p:cNvSpPr/>
              <p:nvPr/>
            </p:nvSpPr>
            <p:spPr>
              <a:xfrm>
                <a:off x="4983800" y="5611735"/>
                <a:ext cx="1255903" cy="1942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latin typeface="Calibri"/>
                </a:endParaRPr>
              </a:p>
            </p:txBody>
          </p:sp>
          <p:sp>
            <p:nvSpPr>
              <p:cNvPr id="24" name="Rectangle 23">
                <a:extLst>
                  <a:ext uri="{FF2B5EF4-FFF2-40B4-BE49-F238E27FC236}">
                    <a16:creationId xmlns:a16="http://schemas.microsoft.com/office/drawing/2014/main" id="{D5B6B983-A5DE-49D2-8D5C-918163056170}"/>
                  </a:ext>
                </a:extLst>
              </p:cNvPr>
              <p:cNvSpPr/>
              <p:nvPr/>
            </p:nvSpPr>
            <p:spPr>
              <a:xfrm>
                <a:off x="7027817" y="5666651"/>
                <a:ext cx="888290" cy="9144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prstClr val="white"/>
                  </a:solidFill>
                  <a:latin typeface="Calibri"/>
                </a:endParaRPr>
              </a:p>
            </p:txBody>
          </p:sp>
        </p:grpSp>
        <p:sp>
          <p:nvSpPr>
            <p:cNvPr id="20" name="TextBox 19">
              <a:extLst>
                <a:ext uri="{FF2B5EF4-FFF2-40B4-BE49-F238E27FC236}">
                  <a16:creationId xmlns:a16="http://schemas.microsoft.com/office/drawing/2014/main" id="{1CB47F4C-B421-4419-B74F-3D8D047960DB}"/>
                </a:ext>
              </a:extLst>
            </p:cNvPr>
            <p:cNvSpPr txBox="1"/>
            <p:nvPr/>
          </p:nvSpPr>
          <p:spPr>
            <a:xfrm>
              <a:off x="6955370" y="5532328"/>
              <a:ext cx="1105637" cy="353943"/>
            </a:xfrm>
            <a:prstGeom prst="rect">
              <a:avLst/>
            </a:prstGeom>
            <a:noFill/>
          </p:spPr>
          <p:txBody>
            <a:bodyPr wrap="square" rtlCol="0">
              <a:spAutoFit/>
            </a:bodyPr>
            <a:lstStyle/>
            <a:p>
              <a:r>
                <a:rPr lang="en-US" sz="1125" spc="-30" dirty="0">
                  <a:solidFill>
                    <a:srgbClr val="EEECE1">
                      <a:lumMod val="25000"/>
                    </a:srgbClr>
                  </a:solidFill>
                  <a:latin typeface="Calibri"/>
                </a:rPr>
                <a:t>Vendor Info</a:t>
              </a:r>
            </a:p>
          </p:txBody>
        </p:sp>
        <p:sp>
          <p:nvSpPr>
            <p:cNvPr id="21" name="TextBox 20">
              <a:extLst>
                <a:ext uri="{FF2B5EF4-FFF2-40B4-BE49-F238E27FC236}">
                  <a16:creationId xmlns:a16="http://schemas.microsoft.com/office/drawing/2014/main" id="{51BC3442-DEE0-4215-9F49-6D4103A96D8E}"/>
                </a:ext>
              </a:extLst>
            </p:cNvPr>
            <p:cNvSpPr txBox="1"/>
            <p:nvPr/>
          </p:nvSpPr>
          <p:spPr>
            <a:xfrm>
              <a:off x="4945681" y="5532330"/>
              <a:ext cx="1433299" cy="353943"/>
            </a:xfrm>
            <a:prstGeom prst="rect">
              <a:avLst/>
            </a:prstGeom>
            <a:noFill/>
          </p:spPr>
          <p:txBody>
            <a:bodyPr wrap="none" rtlCol="0">
              <a:spAutoFit/>
            </a:bodyPr>
            <a:lstStyle/>
            <a:p>
              <a:r>
                <a:rPr lang="en-US" sz="1125" spc="-30" dirty="0">
                  <a:solidFill>
                    <a:srgbClr val="EEECE1">
                      <a:lumMod val="25000"/>
                    </a:srgbClr>
                  </a:solidFill>
                  <a:latin typeface="Calibri"/>
                </a:rPr>
                <a:t>Commodity Info</a:t>
              </a:r>
            </a:p>
          </p:txBody>
        </p:sp>
      </p:grpSp>
      <p:sp>
        <p:nvSpPr>
          <p:cNvPr id="7" name="Oval 6">
            <a:extLst>
              <a:ext uri="{FF2B5EF4-FFF2-40B4-BE49-F238E27FC236}">
                <a16:creationId xmlns:a16="http://schemas.microsoft.com/office/drawing/2014/main" id="{0B672145-C721-494A-B56C-CECCF2392534}"/>
              </a:ext>
            </a:extLst>
          </p:cNvPr>
          <p:cNvSpPr/>
          <p:nvPr/>
        </p:nvSpPr>
        <p:spPr>
          <a:xfrm>
            <a:off x="1009931" y="5549960"/>
            <a:ext cx="293352" cy="199199"/>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6345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F76F-093E-4057-A0E7-85D14E34589B}"/>
              </a:ext>
            </a:extLst>
          </p:cNvPr>
          <p:cNvSpPr>
            <a:spLocks noGrp="1"/>
          </p:cNvSpPr>
          <p:nvPr>
            <p:ph type="title"/>
          </p:nvPr>
        </p:nvSpPr>
        <p:spPr/>
        <p:txBody>
          <a:bodyPr/>
          <a:lstStyle/>
          <a:p>
            <a:r>
              <a:rPr lang="en-US" dirty="0"/>
              <a:t>Why BPA collaboration? </a:t>
            </a:r>
          </a:p>
        </p:txBody>
      </p:sp>
      <p:sp>
        <p:nvSpPr>
          <p:cNvPr id="3" name="Content Placeholder 2">
            <a:extLst>
              <a:ext uri="{FF2B5EF4-FFF2-40B4-BE49-F238E27FC236}">
                <a16:creationId xmlns:a16="http://schemas.microsoft.com/office/drawing/2014/main" id="{29D9F04C-3CC5-44A8-AB32-17750647AC2D}"/>
              </a:ext>
            </a:extLst>
          </p:cNvPr>
          <p:cNvSpPr>
            <a:spLocks noGrp="1"/>
          </p:cNvSpPr>
          <p:nvPr>
            <p:ph idx="1"/>
          </p:nvPr>
        </p:nvSpPr>
        <p:spPr/>
        <p:txBody>
          <a:bodyPr>
            <a:normAutofit fontScale="92500" lnSpcReduction="20000"/>
          </a:bodyPr>
          <a:lstStyle/>
          <a:p>
            <a:pPr>
              <a:spcAft>
                <a:spcPts val="300"/>
              </a:spcAft>
            </a:pPr>
            <a:r>
              <a:rPr lang="en-US" dirty="0"/>
              <a:t>If some departmental/FSS BPA elements are submitted incorrectly, UBS may catch and must correct during data entry. </a:t>
            </a:r>
          </a:p>
          <a:p>
            <a:pPr>
              <a:spcAft>
                <a:spcPts val="300"/>
              </a:spcAft>
            </a:pPr>
            <a:r>
              <a:rPr lang="en-US" dirty="0"/>
              <a:t>Any other errors must be corrected by OSP during the OSP approval process. </a:t>
            </a:r>
          </a:p>
          <a:p>
            <a:r>
              <a:rPr lang="en-US" dirty="0"/>
              <a:t>The further into the routing process a BPA is when an error is caught, the more steps there are to correct. For example: </a:t>
            </a:r>
          </a:p>
          <a:p>
            <a:pPr lvl="1"/>
            <a:r>
              <a:rPr lang="en-US" dirty="0"/>
              <a:t>BPAs may have to be disapproved </a:t>
            </a:r>
          </a:p>
          <a:p>
            <a:pPr lvl="1"/>
            <a:r>
              <a:rPr lang="en-US" dirty="0"/>
              <a:t>BPA cover pages may have to be annotated in EDM </a:t>
            </a:r>
          </a:p>
          <a:p>
            <a:pPr lvl="1"/>
            <a:r>
              <a:rPr lang="en-US" dirty="0"/>
              <a:t>Banner data may have to be entered or corrected </a:t>
            </a:r>
          </a:p>
          <a:p>
            <a:pPr lvl="1"/>
            <a:r>
              <a:rPr lang="en-US" dirty="0"/>
              <a:t>BPAs may get held to follow up with the subrecipient  </a:t>
            </a:r>
          </a:p>
          <a:p>
            <a:pPr lvl="1"/>
            <a:r>
              <a:rPr lang="en-US" dirty="0"/>
              <a:t>Corrected subrecipient invoices may have to be uploaded to EDM and updated in the departmental /FSS records</a:t>
            </a:r>
          </a:p>
          <a:p>
            <a:pPr lvl="1"/>
            <a:r>
              <a:rPr lang="en-US" dirty="0"/>
              <a:t>Additional Banner data may have to be entered </a:t>
            </a:r>
          </a:p>
          <a:p>
            <a:r>
              <a:rPr lang="en-US" dirty="0"/>
              <a:t>These steps result in delays in making payments.</a:t>
            </a:r>
          </a:p>
        </p:txBody>
      </p:sp>
    </p:spTree>
    <p:extLst>
      <p:ext uri="{BB962C8B-B14F-4D97-AF65-F5344CB8AC3E}">
        <p14:creationId xmlns:p14="http://schemas.microsoft.com/office/powerpoint/2010/main" val="3317388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CF43935-B872-4FF3-B96A-A2AA22CC188F}"/>
              </a:ext>
            </a:extLst>
          </p:cNvPr>
          <p:cNvSpPr>
            <a:spLocks noGrp="1"/>
          </p:cNvSpPr>
          <p:nvPr>
            <p:ph type="title"/>
          </p:nvPr>
        </p:nvSpPr>
        <p:spPr>
          <a:xfrm>
            <a:off x="924910" y="400757"/>
            <a:ext cx="7761890" cy="3228267"/>
          </a:xfrm>
        </p:spPr>
        <p:txBody>
          <a:bodyPr>
            <a:noAutofit/>
          </a:bodyPr>
          <a:lstStyle/>
          <a:p>
            <a:pPr algn="l"/>
            <a:r>
              <a:rPr lang="en-US" altLang="en-US" sz="4000" b="1" dirty="0"/>
              <a:t>Objective</a:t>
            </a:r>
            <a:r>
              <a:rPr lang="en-US" altLang="en-US" sz="3200" dirty="0"/>
              <a:t> – </a:t>
            </a:r>
            <a:r>
              <a:rPr lang="en-US" altLang="en-US" sz="2800" dirty="0"/>
              <a:t>Provide basic information and resources for helping manage subawards</a:t>
            </a:r>
            <a:endParaRPr lang="en-US" sz="2800" dirty="0"/>
          </a:p>
        </p:txBody>
      </p:sp>
    </p:spTree>
    <p:extLst>
      <p:ext uri="{BB962C8B-B14F-4D97-AF65-F5344CB8AC3E}">
        <p14:creationId xmlns:p14="http://schemas.microsoft.com/office/powerpoint/2010/main" val="3361117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8D6C2-CB04-4606-B2E3-2C4359C3E77C}"/>
              </a:ext>
            </a:extLst>
          </p:cNvPr>
          <p:cNvSpPr>
            <a:spLocks noGrp="1"/>
          </p:cNvSpPr>
          <p:nvPr>
            <p:ph type="title"/>
          </p:nvPr>
        </p:nvSpPr>
        <p:spPr/>
        <p:txBody>
          <a:bodyPr/>
          <a:lstStyle/>
          <a:p>
            <a:r>
              <a:rPr lang="en-US" dirty="0"/>
              <a:t>Subaward Closeout</a:t>
            </a:r>
          </a:p>
        </p:txBody>
      </p:sp>
      <p:sp>
        <p:nvSpPr>
          <p:cNvPr id="3" name="Content Placeholder 2">
            <a:extLst>
              <a:ext uri="{FF2B5EF4-FFF2-40B4-BE49-F238E27FC236}">
                <a16:creationId xmlns:a16="http://schemas.microsoft.com/office/drawing/2014/main" id="{18BCCEB1-7198-449A-BD8F-0AD751D5854E}"/>
              </a:ext>
            </a:extLst>
          </p:cNvPr>
          <p:cNvSpPr>
            <a:spLocks noGrp="1"/>
          </p:cNvSpPr>
          <p:nvPr>
            <p:ph idx="1"/>
          </p:nvPr>
        </p:nvSpPr>
        <p:spPr/>
        <p:txBody>
          <a:bodyPr>
            <a:normAutofit fontScale="92500" lnSpcReduction="20000"/>
          </a:bodyPr>
          <a:lstStyle/>
          <a:p>
            <a:pPr>
              <a:lnSpc>
                <a:spcPct val="90000"/>
              </a:lnSpc>
              <a:spcBef>
                <a:spcPts val="0"/>
              </a:spcBef>
              <a:spcAft>
                <a:spcPts val="1600"/>
              </a:spcAft>
            </a:pPr>
            <a:r>
              <a:rPr lang="en-US" dirty="0"/>
              <a:t>Payment of Final Invoice to subrecipient will trigger subaward closeout process.</a:t>
            </a:r>
          </a:p>
          <a:p>
            <a:pPr>
              <a:lnSpc>
                <a:spcPct val="90000"/>
              </a:lnSpc>
              <a:spcBef>
                <a:spcPts val="0"/>
              </a:spcBef>
              <a:spcAft>
                <a:spcPts val="1600"/>
              </a:spcAft>
            </a:pPr>
            <a:r>
              <a:rPr lang="en-US" dirty="0"/>
              <a:t>Closeout Certification email and memo sent to MSU PI and Subrecipient PI. (All subaward contacts are also cc’d.) PIs are certifying:</a:t>
            </a:r>
          </a:p>
          <a:p>
            <a:pPr lvl="1">
              <a:lnSpc>
                <a:spcPct val="90000"/>
              </a:lnSpc>
              <a:spcBef>
                <a:spcPts val="0"/>
              </a:spcBef>
              <a:spcAft>
                <a:spcPts val="1600"/>
              </a:spcAft>
            </a:pPr>
            <a:r>
              <a:rPr lang="en-US" dirty="0"/>
              <a:t>All deliverables met, including reports and cost sharing</a:t>
            </a:r>
          </a:p>
          <a:p>
            <a:pPr lvl="1">
              <a:lnSpc>
                <a:spcPct val="90000"/>
              </a:lnSpc>
              <a:spcBef>
                <a:spcPts val="0"/>
              </a:spcBef>
              <a:spcAft>
                <a:spcPts val="1600"/>
              </a:spcAft>
            </a:pPr>
            <a:r>
              <a:rPr lang="en-US" dirty="0"/>
              <a:t>All expenses submitted to and paid by MSU</a:t>
            </a:r>
          </a:p>
          <a:p>
            <a:pPr lvl="1">
              <a:lnSpc>
                <a:spcPct val="90000"/>
              </a:lnSpc>
              <a:spcBef>
                <a:spcPts val="0"/>
              </a:spcBef>
              <a:spcAft>
                <a:spcPts val="1600"/>
              </a:spcAft>
            </a:pPr>
            <a:r>
              <a:rPr lang="en-US" dirty="0"/>
              <a:t>All new technologies (inventions and innovations) are documented</a:t>
            </a:r>
          </a:p>
          <a:p>
            <a:pPr>
              <a:lnSpc>
                <a:spcPct val="90000"/>
              </a:lnSpc>
              <a:spcBef>
                <a:spcPts val="0"/>
              </a:spcBef>
              <a:spcAft>
                <a:spcPts val="1600"/>
              </a:spcAft>
            </a:pPr>
            <a:r>
              <a:rPr lang="en-US" dirty="0"/>
              <a:t>OSP verifies subrecipient compliance documentation is complete, including capital equipment reports if required.</a:t>
            </a:r>
          </a:p>
          <a:p>
            <a:pPr>
              <a:lnSpc>
                <a:spcPct val="90000"/>
              </a:lnSpc>
              <a:spcBef>
                <a:spcPts val="0"/>
              </a:spcBef>
              <a:spcAft>
                <a:spcPts val="1600"/>
              </a:spcAft>
            </a:pPr>
            <a:r>
              <a:rPr lang="en-US" dirty="0"/>
              <a:t>Prime grant can not be closed until all subawards have been certified for closeout by both PIs.</a:t>
            </a:r>
          </a:p>
          <a:p>
            <a:pPr lvl="1">
              <a:lnSpc>
                <a:spcPct val="90000"/>
              </a:lnSpc>
              <a:spcBef>
                <a:spcPts val="0"/>
              </a:spcBef>
              <a:spcAft>
                <a:spcPts val="1600"/>
              </a:spcAft>
            </a:pPr>
            <a:endParaRPr lang="en-US" dirty="0"/>
          </a:p>
          <a:p>
            <a:pPr lvl="1">
              <a:lnSpc>
                <a:spcPct val="90000"/>
              </a:lnSpc>
              <a:spcBef>
                <a:spcPts val="0"/>
              </a:spcBef>
              <a:spcAft>
                <a:spcPts val="1600"/>
              </a:spcAft>
            </a:pPr>
            <a:endParaRPr lang="en-US" dirty="0"/>
          </a:p>
        </p:txBody>
      </p:sp>
    </p:spTree>
    <p:extLst>
      <p:ext uri="{BB962C8B-B14F-4D97-AF65-F5344CB8AC3E}">
        <p14:creationId xmlns:p14="http://schemas.microsoft.com/office/powerpoint/2010/main" val="373442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8D6C2-CB04-4606-B2E3-2C4359C3E77C}"/>
              </a:ext>
            </a:extLst>
          </p:cNvPr>
          <p:cNvSpPr>
            <a:spLocks noGrp="1"/>
          </p:cNvSpPr>
          <p:nvPr>
            <p:ph type="title"/>
          </p:nvPr>
        </p:nvSpPr>
        <p:spPr/>
        <p:txBody>
          <a:bodyPr/>
          <a:lstStyle/>
          <a:p>
            <a:r>
              <a:rPr lang="en-US" dirty="0"/>
              <a:t>Questions? Want more training?</a:t>
            </a:r>
          </a:p>
        </p:txBody>
      </p:sp>
      <p:sp>
        <p:nvSpPr>
          <p:cNvPr id="3" name="Content Placeholder 2">
            <a:extLst>
              <a:ext uri="{FF2B5EF4-FFF2-40B4-BE49-F238E27FC236}">
                <a16:creationId xmlns:a16="http://schemas.microsoft.com/office/drawing/2014/main" id="{18BCCEB1-7198-449A-BD8F-0AD751D5854E}"/>
              </a:ext>
            </a:extLst>
          </p:cNvPr>
          <p:cNvSpPr>
            <a:spLocks noGrp="1"/>
          </p:cNvSpPr>
          <p:nvPr>
            <p:ph idx="1"/>
          </p:nvPr>
        </p:nvSpPr>
        <p:spPr>
          <a:xfrm>
            <a:off x="1408386" y="1860331"/>
            <a:ext cx="7131269" cy="3982057"/>
          </a:xfrm>
        </p:spPr>
        <p:txBody>
          <a:bodyPr>
            <a:normAutofit/>
          </a:bodyPr>
          <a:lstStyle/>
          <a:p>
            <a:r>
              <a:rPr lang="en-US" dirty="0"/>
              <a:t>Contact Subawards at:</a:t>
            </a:r>
            <a:br>
              <a:rPr lang="en-US" dirty="0"/>
            </a:br>
            <a:r>
              <a:rPr lang="en-US" dirty="0">
                <a:hlinkClick r:id="rId2"/>
              </a:rPr>
              <a:t>subawards@montana.edu</a:t>
            </a:r>
            <a:r>
              <a:rPr lang="en-US" dirty="0"/>
              <a:t> </a:t>
            </a:r>
          </a:p>
          <a:p>
            <a:pPr lvl="1"/>
            <a:endParaRPr lang="en-US" dirty="0"/>
          </a:p>
          <a:p>
            <a:pPr lvl="1"/>
            <a:endParaRPr lang="en-US" dirty="0"/>
          </a:p>
        </p:txBody>
      </p:sp>
    </p:spTree>
    <p:extLst>
      <p:ext uri="{BB962C8B-B14F-4D97-AF65-F5344CB8AC3E}">
        <p14:creationId xmlns:p14="http://schemas.microsoft.com/office/powerpoint/2010/main" val="637185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2CD15-FA8C-4754-997D-CEDA6DF319D2}"/>
              </a:ext>
            </a:extLst>
          </p:cNvPr>
          <p:cNvSpPr>
            <a:spLocks noGrp="1"/>
          </p:cNvSpPr>
          <p:nvPr>
            <p:ph type="title"/>
          </p:nvPr>
        </p:nvSpPr>
        <p:spPr>
          <a:xfrm>
            <a:off x="457200" y="229482"/>
            <a:ext cx="8229600" cy="1143000"/>
          </a:xfrm>
        </p:spPr>
        <p:txBody>
          <a:bodyPr>
            <a:noAutofit/>
          </a:bodyPr>
          <a:lstStyle/>
          <a:p>
            <a:r>
              <a:rPr lang="en-US" sz="4000" dirty="0"/>
              <a:t>Topics</a:t>
            </a:r>
          </a:p>
        </p:txBody>
      </p:sp>
      <p:sp>
        <p:nvSpPr>
          <p:cNvPr id="3" name="Content Placeholder 2">
            <a:extLst>
              <a:ext uri="{FF2B5EF4-FFF2-40B4-BE49-F238E27FC236}">
                <a16:creationId xmlns:a16="http://schemas.microsoft.com/office/drawing/2014/main" id="{6008D4D4-D96D-4BC8-83F5-6F8AF19CE02D}"/>
              </a:ext>
            </a:extLst>
          </p:cNvPr>
          <p:cNvSpPr>
            <a:spLocks noGrp="1"/>
          </p:cNvSpPr>
          <p:nvPr>
            <p:ph idx="1"/>
          </p:nvPr>
        </p:nvSpPr>
        <p:spPr>
          <a:xfrm>
            <a:off x="457200" y="1543759"/>
            <a:ext cx="8229600" cy="4525963"/>
          </a:xfrm>
        </p:spPr>
        <p:txBody>
          <a:bodyPr>
            <a:normAutofit/>
          </a:bodyPr>
          <a:lstStyle/>
          <a:p>
            <a:r>
              <a:rPr lang="en-US" sz="3000" dirty="0"/>
              <a:t>Definition of Subaward</a:t>
            </a:r>
          </a:p>
          <a:p>
            <a:r>
              <a:rPr lang="en-US" sz="3000" dirty="0"/>
              <a:t>Why Issue a Subaward?</a:t>
            </a:r>
          </a:p>
          <a:p>
            <a:r>
              <a:rPr lang="en-US" sz="3000" dirty="0"/>
              <a:t>How Does a Subaward get Issued?</a:t>
            </a:r>
          </a:p>
          <a:p>
            <a:r>
              <a:rPr lang="en-US" sz="3000" dirty="0"/>
              <a:t>What are the Responsibilities of the Pass-Through Entity? (MSU)</a:t>
            </a:r>
          </a:p>
          <a:p>
            <a:r>
              <a:rPr lang="en-US" sz="3000" dirty="0"/>
              <a:t>How to Process a Subaward Invoice</a:t>
            </a:r>
          </a:p>
          <a:p>
            <a:r>
              <a:rPr lang="en-US" sz="3000" dirty="0"/>
              <a:t>Subaward Closeout</a:t>
            </a:r>
          </a:p>
        </p:txBody>
      </p:sp>
    </p:spTree>
    <p:extLst>
      <p:ext uri="{BB962C8B-B14F-4D97-AF65-F5344CB8AC3E}">
        <p14:creationId xmlns:p14="http://schemas.microsoft.com/office/powerpoint/2010/main" val="2942647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B49BD-82DC-4F1F-BB8B-DD0A95835726}"/>
              </a:ext>
            </a:extLst>
          </p:cNvPr>
          <p:cNvSpPr>
            <a:spLocks noGrp="1"/>
          </p:cNvSpPr>
          <p:nvPr>
            <p:ph type="title"/>
          </p:nvPr>
        </p:nvSpPr>
        <p:spPr/>
        <p:txBody>
          <a:bodyPr>
            <a:normAutofit/>
          </a:bodyPr>
          <a:lstStyle/>
          <a:p>
            <a:r>
              <a:rPr lang="en-US" sz="4000" dirty="0"/>
              <a:t>What is a Subaward?</a:t>
            </a:r>
          </a:p>
        </p:txBody>
      </p:sp>
      <p:sp>
        <p:nvSpPr>
          <p:cNvPr id="3" name="Content Placeholder 2">
            <a:extLst>
              <a:ext uri="{FF2B5EF4-FFF2-40B4-BE49-F238E27FC236}">
                <a16:creationId xmlns:a16="http://schemas.microsoft.com/office/drawing/2014/main" id="{0B01406E-E9D3-41B1-A09B-830B009EF2E5}"/>
              </a:ext>
            </a:extLst>
          </p:cNvPr>
          <p:cNvSpPr>
            <a:spLocks noGrp="1"/>
          </p:cNvSpPr>
          <p:nvPr>
            <p:ph idx="1"/>
          </p:nvPr>
        </p:nvSpPr>
        <p:spPr/>
        <p:txBody>
          <a:bodyPr>
            <a:normAutofit/>
          </a:bodyPr>
          <a:lstStyle/>
          <a:p>
            <a:r>
              <a:rPr lang="en-US" dirty="0"/>
              <a:t>Per the Uniform Guidance (200.92):  Subaward means an award provided by a pass-through entity (MSU) to a subrecipient for the subrecipient to carry out part of a Federal award received by the pass-through entity.  It does not include payments to a contractor or payments to an individual that is the beneficiary of a Federal program.  A subaward may be provided through any form of legal agreement, including an agreement that the pass-through entity considers a contract. </a:t>
            </a:r>
          </a:p>
          <a:p>
            <a:r>
              <a:rPr lang="en-US" dirty="0"/>
              <a:t>MSU is referred to as the Pass-Through Entity (PTE) and the entity receiving the subaward is referred to as the Subrecipient. </a:t>
            </a:r>
          </a:p>
        </p:txBody>
      </p:sp>
    </p:spTree>
    <p:extLst>
      <p:ext uri="{BB962C8B-B14F-4D97-AF65-F5344CB8AC3E}">
        <p14:creationId xmlns:p14="http://schemas.microsoft.com/office/powerpoint/2010/main" val="2374752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9BDF-8978-494D-BD75-2DC28E509D88}"/>
              </a:ext>
            </a:extLst>
          </p:cNvPr>
          <p:cNvSpPr>
            <a:spLocks noGrp="1"/>
          </p:cNvSpPr>
          <p:nvPr>
            <p:ph type="title"/>
          </p:nvPr>
        </p:nvSpPr>
        <p:spPr/>
        <p:txBody>
          <a:bodyPr>
            <a:normAutofit/>
          </a:bodyPr>
          <a:lstStyle/>
          <a:p>
            <a:r>
              <a:rPr lang="en-US" sz="4000" dirty="0"/>
              <a:t>Why does MSU issue Subawards?</a:t>
            </a:r>
          </a:p>
        </p:txBody>
      </p:sp>
      <p:sp>
        <p:nvSpPr>
          <p:cNvPr id="3" name="Content Placeholder 2">
            <a:extLst>
              <a:ext uri="{FF2B5EF4-FFF2-40B4-BE49-F238E27FC236}">
                <a16:creationId xmlns:a16="http://schemas.microsoft.com/office/drawing/2014/main" id="{F15977B3-7AF6-4D11-9422-4ADD337E8999}"/>
              </a:ext>
            </a:extLst>
          </p:cNvPr>
          <p:cNvSpPr>
            <a:spLocks noGrp="1"/>
          </p:cNvSpPr>
          <p:nvPr>
            <p:ph idx="1"/>
          </p:nvPr>
        </p:nvSpPr>
        <p:spPr/>
        <p:txBody>
          <a:bodyPr>
            <a:normAutofit/>
          </a:bodyPr>
          <a:lstStyle/>
          <a:p>
            <a:pPr marL="0" indent="0">
              <a:buNone/>
            </a:pPr>
            <a:r>
              <a:rPr lang="en-US" dirty="0"/>
              <a:t>An MSU researcher may want to include another scientist or collaborator from outside our institution who can bring expertise or special skills to the proposed project.</a:t>
            </a:r>
          </a:p>
          <a:p>
            <a:pPr marL="0" indent="0">
              <a:buNone/>
            </a:pPr>
            <a:endParaRPr lang="en-US" dirty="0"/>
          </a:p>
          <a:p>
            <a:pPr marL="0" indent="0">
              <a:buNone/>
            </a:pPr>
            <a:r>
              <a:rPr lang="en-US" dirty="0"/>
              <a:t>This can strengthen the proposal being submitted to the sponsor and can increase the chances that an award will be made over the chances if only MSU researchers are involved.</a:t>
            </a:r>
          </a:p>
          <a:p>
            <a:pPr marL="0" indent="0">
              <a:buNone/>
            </a:pPr>
            <a:endParaRPr lang="en-US" dirty="0"/>
          </a:p>
          <a:p>
            <a:pPr marL="0" indent="0">
              <a:buNone/>
            </a:pPr>
            <a:r>
              <a:rPr lang="en-US" dirty="0"/>
              <a:t>If a specific subrecipient is listed in the proposal it is critical to have that subrecipient conduct that portion of the project.</a:t>
            </a:r>
          </a:p>
          <a:p>
            <a:pPr marL="0" indent="0">
              <a:buNone/>
            </a:pPr>
            <a:endParaRPr lang="en-US" dirty="0"/>
          </a:p>
        </p:txBody>
      </p:sp>
    </p:spTree>
    <p:extLst>
      <p:ext uri="{BB962C8B-B14F-4D97-AF65-F5344CB8AC3E}">
        <p14:creationId xmlns:p14="http://schemas.microsoft.com/office/powerpoint/2010/main" val="11335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4CB87-DA06-4202-9699-1EB2856E92E8}"/>
              </a:ext>
            </a:extLst>
          </p:cNvPr>
          <p:cNvSpPr>
            <a:spLocks noGrp="1"/>
          </p:cNvSpPr>
          <p:nvPr>
            <p:ph type="title"/>
          </p:nvPr>
        </p:nvSpPr>
        <p:spPr/>
        <p:txBody>
          <a:bodyPr>
            <a:normAutofit/>
          </a:bodyPr>
          <a:lstStyle/>
          <a:p>
            <a:r>
              <a:rPr lang="en-US" dirty="0"/>
              <a:t>How does a Subaward Get Issued?  </a:t>
            </a:r>
            <a:br>
              <a:rPr lang="en-US" dirty="0"/>
            </a:br>
            <a:r>
              <a:rPr lang="en-US" sz="2200" b="1" dirty="0"/>
              <a:t>Information is requested from Subrecipients at the proposal stage</a:t>
            </a:r>
            <a:endParaRPr lang="en-US" b="1" dirty="0">
              <a:solidFill>
                <a:srgbClr val="FF0000"/>
              </a:solidFill>
            </a:endParaRPr>
          </a:p>
        </p:txBody>
      </p:sp>
      <p:sp>
        <p:nvSpPr>
          <p:cNvPr id="3" name="Content Placeholder 2">
            <a:extLst>
              <a:ext uri="{FF2B5EF4-FFF2-40B4-BE49-F238E27FC236}">
                <a16:creationId xmlns:a16="http://schemas.microsoft.com/office/drawing/2014/main" id="{4A93EA9A-5F97-4C60-B8A2-90FC20B77C15}"/>
              </a:ext>
            </a:extLst>
          </p:cNvPr>
          <p:cNvSpPr>
            <a:spLocks noGrp="1"/>
          </p:cNvSpPr>
          <p:nvPr>
            <p:ph idx="1"/>
          </p:nvPr>
        </p:nvSpPr>
        <p:spPr/>
        <p:txBody>
          <a:bodyPr>
            <a:normAutofit/>
          </a:bodyPr>
          <a:lstStyle/>
          <a:p>
            <a:r>
              <a:rPr lang="en-US" dirty="0"/>
              <a:t>It may vary depending on the agency and/or the Request for Proposal (RFP) but typically at least a Letter of Intent or Letter of Commitment, a Statement of Work (SOW), a budget estimate and sometimes a schedule and/or deliverables.  </a:t>
            </a:r>
          </a:p>
          <a:p>
            <a:endParaRPr lang="en-US" dirty="0"/>
          </a:p>
          <a:p>
            <a:r>
              <a:rPr lang="en-US" dirty="0"/>
              <a:t>The Letter of Intent is typically signed by an Authorized Representative at the subrecipient’s institution.</a:t>
            </a:r>
          </a:p>
          <a:p>
            <a:endParaRPr lang="en-US" dirty="0"/>
          </a:p>
          <a:p>
            <a:pPr marL="0" indent="0">
              <a:buNone/>
            </a:pPr>
            <a:r>
              <a:rPr lang="en-US" b="1" dirty="0">
                <a:highlight>
                  <a:srgbClr val="FFFF00"/>
                </a:highlight>
              </a:rPr>
              <a:t>TIP</a:t>
            </a:r>
            <a:r>
              <a:rPr lang="en-US" dirty="0">
                <a:highlight>
                  <a:srgbClr val="FFFF00"/>
                </a:highlight>
              </a:rPr>
              <a:t>:  </a:t>
            </a:r>
            <a:r>
              <a:rPr lang="en-US" dirty="0"/>
              <a:t>Subrecipients are allowed to include their entity’s F&amp;A rate in their budget; if there is an F&amp;A cap from the sponsor, both the PTE (MSU) and the Subrecipient are held to that cap. </a:t>
            </a:r>
          </a:p>
        </p:txBody>
      </p:sp>
    </p:spTree>
    <p:extLst>
      <p:ext uri="{BB962C8B-B14F-4D97-AF65-F5344CB8AC3E}">
        <p14:creationId xmlns:p14="http://schemas.microsoft.com/office/powerpoint/2010/main" val="891274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E4B44-3482-45BC-8CE9-6AF038BF104F}"/>
              </a:ext>
            </a:extLst>
          </p:cNvPr>
          <p:cNvSpPr>
            <a:spLocks noGrp="1"/>
          </p:cNvSpPr>
          <p:nvPr>
            <p:ph type="title"/>
          </p:nvPr>
        </p:nvSpPr>
        <p:spPr/>
        <p:txBody>
          <a:bodyPr/>
          <a:lstStyle/>
          <a:p>
            <a:r>
              <a:rPr lang="en-US" dirty="0"/>
              <a:t>Who is responsible for initiating the subaward? </a:t>
            </a:r>
          </a:p>
        </p:txBody>
      </p:sp>
      <p:sp>
        <p:nvSpPr>
          <p:cNvPr id="3" name="Content Placeholder 2">
            <a:extLst>
              <a:ext uri="{FF2B5EF4-FFF2-40B4-BE49-F238E27FC236}">
                <a16:creationId xmlns:a16="http://schemas.microsoft.com/office/drawing/2014/main" id="{1B13071A-AF34-4E1C-AC17-02EFEC2804CF}"/>
              </a:ext>
            </a:extLst>
          </p:cNvPr>
          <p:cNvSpPr>
            <a:spLocks noGrp="1"/>
          </p:cNvSpPr>
          <p:nvPr>
            <p:ph idx="1"/>
          </p:nvPr>
        </p:nvSpPr>
        <p:spPr>
          <a:xfrm>
            <a:off x="457200" y="1042987"/>
            <a:ext cx="8229600" cy="4772025"/>
          </a:xfrm>
        </p:spPr>
        <p:txBody>
          <a:bodyPr>
            <a:noAutofit/>
          </a:bodyPr>
          <a:lstStyle/>
          <a:p>
            <a:pPr>
              <a:lnSpc>
                <a:spcPct val="110000"/>
              </a:lnSpc>
              <a:spcBef>
                <a:spcPts val="0"/>
              </a:spcBef>
              <a:spcAft>
                <a:spcPts val="1500"/>
              </a:spcAft>
            </a:pPr>
            <a:r>
              <a:rPr lang="en-US" sz="1900" dirty="0"/>
              <a:t>This is a shared responsibility between OSP and the PI. </a:t>
            </a:r>
          </a:p>
          <a:p>
            <a:pPr>
              <a:lnSpc>
                <a:spcPct val="110000"/>
              </a:lnSpc>
              <a:spcBef>
                <a:spcPts val="0"/>
              </a:spcBef>
              <a:spcAft>
                <a:spcPts val="1500"/>
              </a:spcAft>
            </a:pPr>
            <a:r>
              <a:rPr lang="en-US" sz="1900" dirty="0"/>
              <a:t>When a grant is opened with a subaward budget, the </a:t>
            </a:r>
            <a:r>
              <a:rPr lang="en-US" sz="1900" dirty="0" err="1"/>
              <a:t>eOpen</a:t>
            </a:r>
            <a:r>
              <a:rPr lang="en-US" sz="1900" dirty="0"/>
              <a:t> memo will include a link to the OSP Subaward web page and provide the subaward contact info (</a:t>
            </a:r>
            <a:r>
              <a:rPr lang="en-US" sz="2000" u="sng" dirty="0">
                <a:solidFill>
                  <a:srgbClr val="0000FF"/>
                </a:solidFill>
                <a:ea typeface="Calibri" panose="020F0502020204030204" pitchFamily="34" charset="0"/>
                <a:cs typeface="Times New Roman" panose="02020603050405020304" pitchFamily="18" charset="0"/>
                <a:hlinkClick r:id="rId2"/>
              </a:rPr>
              <a:t>subawards@montana.edu</a:t>
            </a:r>
            <a:r>
              <a:rPr lang="en-US" sz="2000" dirty="0">
                <a:ea typeface="Calibri" panose="020F0502020204030204" pitchFamily="34" charset="0"/>
                <a:cs typeface="Times New Roman" panose="02020603050405020304" pitchFamily="18" charset="0"/>
              </a:rPr>
              <a:t> </a:t>
            </a:r>
            <a:r>
              <a:rPr lang="en-US" sz="1900" dirty="0">
                <a:ea typeface="Calibri" panose="020F0502020204030204" pitchFamily="34" charset="0"/>
                <a:cs typeface="Times New Roman" panose="02020603050405020304" pitchFamily="18" charset="0"/>
              </a:rPr>
              <a:t>)</a:t>
            </a:r>
            <a:r>
              <a:rPr lang="en-US" sz="1900" dirty="0"/>
              <a:t>.</a:t>
            </a:r>
          </a:p>
          <a:p>
            <a:pPr>
              <a:lnSpc>
                <a:spcPct val="110000"/>
              </a:lnSpc>
              <a:spcBef>
                <a:spcPts val="0"/>
              </a:spcBef>
              <a:spcAft>
                <a:spcPts val="1500"/>
              </a:spcAft>
            </a:pPr>
            <a:r>
              <a:rPr lang="en-US" sz="1900" dirty="0"/>
              <a:t>The PI is responsible for collecting and approving the appropriate subaward documents, and for forwarding the request to OSP. See the OSP Website: </a:t>
            </a:r>
            <a:r>
              <a:rPr lang="en-US" sz="1900" i="1" dirty="0"/>
              <a:t>Subawards and Working with Other Institutions </a:t>
            </a:r>
            <a:r>
              <a:rPr lang="en-US" sz="1900" dirty="0"/>
              <a:t>for forms and instructions.</a:t>
            </a:r>
          </a:p>
          <a:p>
            <a:pPr>
              <a:lnSpc>
                <a:spcPct val="110000"/>
              </a:lnSpc>
              <a:spcBef>
                <a:spcPts val="0"/>
              </a:spcBef>
              <a:spcAft>
                <a:spcPts val="1500"/>
              </a:spcAft>
            </a:pPr>
            <a:r>
              <a:rPr lang="en-US" sz="1900" dirty="0"/>
              <a:t>OSP is responsible for reviewing the information provided by the PI, completing the risk assessment process, and drafting and executing the agreement.</a:t>
            </a:r>
          </a:p>
          <a:p>
            <a:pPr marL="0" indent="0">
              <a:buNone/>
            </a:pPr>
            <a:r>
              <a:rPr lang="en-US" sz="1900" b="1" dirty="0">
                <a:highlight>
                  <a:srgbClr val="FFFF00"/>
                </a:highlight>
              </a:rPr>
              <a:t>TIP</a:t>
            </a:r>
            <a:r>
              <a:rPr lang="en-US" sz="1900" dirty="0">
                <a:highlight>
                  <a:srgbClr val="FFFF00"/>
                </a:highlight>
              </a:rPr>
              <a:t>: </a:t>
            </a:r>
            <a:r>
              <a:rPr lang="en-US" sz="1900" dirty="0"/>
              <a:t>Subawards are not “automatic” and do not get set up just because the grant is established. The same is true for amendments: if the grant gets an extension of time and/or funding, it does not happen automatically on the subaward.</a:t>
            </a:r>
          </a:p>
        </p:txBody>
      </p:sp>
    </p:spTree>
    <p:extLst>
      <p:ext uri="{BB962C8B-B14F-4D97-AF65-F5344CB8AC3E}">
        <p14:creationId xmlns:p14="http://schemas.microsoft.com/office/powerpoint/2010/main" val="1489443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BC03F-2382-4936-B943-5DB30AB82C33}"/>
              </a:ext>
            </a:extLst>
          </p:cNvPr>
          <p:cNvSpPr>
            <a:spLocks noGrp="1"/>
          </p:cNvSpPr>
          <p:nvPr>
            <p:ph type="title"/>
          </p:nvPr>
        </p:nvSpPr>
        <p:spPr/>
        <p:txBody>
          <a:bodyPr/>
          <a:lstStyle/>
          <a:p>
            <a:r>
              <a:rPr lang="en-US" dirty="0"/>
              <a:t>What are MSU’s responsibilities for </a:t>
            </a:r>
            <a:br>
              <a:rPr lang="en-US" dirty="0"/>
            </a:br>
            <a:r>
              <a:rPr lang="en-US" dirty="0"/>
              <a:t>monitoring subawards?</a:t>
            </a:r>
          </a:p>
        </p:txBody>
      </p:sp>
      <p:sp>
        <p:nvSpPr>
          <p:cNvPr id="3" name="Content Placeholder 2">
            <a:extLst>
              <a:ext uri="{FF2B5EF4-FFF2-40B4-BE49-F238E27FC236}">
                <a16:creationId xmlns:a16="http://schemas.microsoft.com/office/drawing/2014/main" id="{D9738AD7-0456-40B8-97AC-A2148BF5C1FE}"/>
              </a:ext>
            </a:extLst>
          </p:cNvPr>
          <p:cNvSpPr>
            <a:spLocks noGrp="1"/>
          </p:cNvSpPr>
          <p:nvPr>
            <p:ph idx="1"/>
          </p:nvPr>
        </p:nvSpPr>
        <p:spPr/>
        <p:txBody>
          <a:bodyPr>
            <a:normAutofit lnSpcReduction="10000"/>
          </a:bodyPr>
          <a:lstStyle/>
          <a:p>
            <a:pPr>
              <a:lnSpc>
                <a:spcPct val="90000"/>
              </a:lnSpc>
              <a:spcBef>
                <a:spcPts val="0"/>
              </a:spcBef>
              <a:spcAft>
                <a:spcPts val="1600"/>
              </a:spcAft>
            </a:pPr>
            <a:r>
              <a:rPr lang="en-US" sz="2000" dirty="0"/>
              <a:t>Per the Uniform Guidance, 200.332 - MSU is responsible for managing and monitoring the programmatic, financial and other compliance related aspects of the subaward.</a:t>
            </a:r>
          </a:p>
          <a:p>
            <a:pPr>
              <a:lnSpc>
                <a:spcPct val="90000"/>
              </a:lnSpc>
              <a:spcBef>
                <a:spcPts val="0"/>
              </a:spcBef>
              <a:spcAft>
                <a:spcPts val="1600"/>
              </a:spcAft>
            </a:pPr>
            <a:r>
              <a:rPr lang="en-US" sz="2000" dirty="0"/>
              <a:t>MSU will be acting in the capacity of the Federal agency.</a:t>
            </a:r>
          </a:p>
          <a:p>
            <a:pPr>
              <a:lnSpc>
                <a:spcPct val="90000"/>
              </a:lnSpc>
              <a:spcBef>
                <a:spcPts val="0"/>
              </a:spcBef>
              <a:spcAft>
                <a:spcPts val="1600"/>
              </a:spcAft>
            </a:pPr>
            <a:r>
              <a:rPr lang="en-US" sz="2000" dirty="0"/>
              <a:t>MSU has the same responsibilities for ensuring that the Federal funds are being spent appropriately and that all of the deliverables are met.</a:t>
            </a:r>
          </a:p>
          <a:p>
            <a:pPr>
              <a:lnSpc>
                <a:spcPct val="90000"/>
              </a:lnSpc>
              <a:spcBef>
                <a:spcPts val="0"/>
              </a:spcBef>
              <a:spcAft>
                <a:spcPts val="1600"/>
              </a:spcAft>
            </a:pPr>
            <a:r>
              <a:rPr lang="en-US" sz="2000" dirty="0"/>
              <a:t>MSU utilizes standard subaward agreements that are the industry standard and flows down requirements and Terms &amp; Conditions received as the Prime to each subrecipient to ensure all parties are aware of the requirements of the award.</a:t>
            </a:r>
          </a:p>
          <a:p>
            <a:pPr>
              <a:lnSpc>
                <a:spcPct val="90000"/>
              </a:lnSpc>
              <a:spcBef>
                <a:spcPts val="0"/>
              </a:spcBef>
              <a:spcAft>
                <a:spcPts val="1600"/>
              </a:spcAft>
            </a:pPr>
            <a:r>
              <a:rPr lang="en-US" sz="2000" dirty="0"/>
              <a:t>Flowing down these requirements is one way we distinguish between a Subaward and a Contracted Services arrangement; the Terms &amp; Conditions imparted to a Subrecipient are the same as those imparted to MSU.</a:t>
            </a:r>
          </a:p>
          <a:p>
            <a:pPr>
              <a:lnSpc>
                <a:spcPct val="90000"/>
              </a:lnSpc>
              <a:spcBef>
                <a:spcPts val="0"/>
              </a:spcBef>
              <a:spcAft>
                <a:spcPts val="1600"/>
              </a:spcAft>
            </a:pPr>
            <a:endParaRPr lang="en-US" sz="2000" dirty="0"/>
          </a:p>
        </p:txBody>
      </p:sp>
    </p:spTree>
    <p:extLst>
      <p:ext uri="{BB962C8B-B14F-4D97-AF65-F5344CB8AC3E}">
        <p14:creationId xmlns:p14="http://schemas.microsoft.com/office/powerpoint/2010/main" val="76419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484CA-526F-445F-8423-872C0AAEAB59}"/>
              </a:ext>
            </a:extLst>
          </p:cNvPr>
          <p:cNvSpPr>
            <a:spLocks noGrp="1"/>
          </p:cNvSpPr>
          <p:nvPr>
            <p:ph type="title"/>
          </p:nvPr>
        </p:nvSpPr>
        <p:spPr/>
        <p:txBody>
          <a:bodyPr/>
          <a:lstStyle/>
          <a:p>
            <a:r>
              <a:rPr lang="en-US" dirty="0"/>
              <a:t>Who at MSU is responsible for </a:t>
            </a:r>
            <a:br>
              <a:rPr lang="en-US" dirty="0"/>
            </a:br>
            <a:r>
              <a:rPr lang="en-US" dirty="0"/>
              <a:t>subrecipient monitoring?</a:t>
            </a:r>
          </a:p>
        </p:txBody>
      </p:sp>
      <p:sp>
        <p:nvSpPr>
          <p:cNvPr id="3" name="Content Placeholder 2">
            <a:extLst>
              <a:ext uri="{FF2B5EF4-FFF2-40B4-BE49-F238E27FC236}">
                <a16:creationId xmlns:a16="http://schemas.microsoft.com/office/drawing/2014/main" id="{F63307DD-0425-46D3-A329-F3B84A2E1AA4}"/>
              </a:ext>
            </a:extLst>
          </p:cNvPr>
          <p:cNvSpPr>
            <a:spLocks noGrp="1"/>
          </p:cNvSpPr>
          <p:nvPr>
            <p:ph idx="1"/>
          </p:nvPr>
        </p:nvSpPr>
        <p:spPr>
          <a:xfrm>
            <a:off x="457200" y="1589694"/>
            <a:ext cx="8229600" cy="4525963"/>
          </a:xfrm>
        </p:spPr>
        <p:txBody>
          <a:bodyPr>
            <a:normAutofit fontScale="77500" lnSpcReduction="20000"/>
          </a:bodyPr>
          <a:lstStyle/>
          <a:p>
            <a:pPr>
              <a:lnSpc>
                <a:spcPct val="110000"/>
              </a:lnSpc>
              <a:spcBef>
                <a:spcPts val="0"/>
              </a:spcBef>
              <a:spcAft>
                <a:spcPts val="1600"/>
              </a:spcAft>
            </a:pPr>
            <a:r>
              <a:rPr lang="en-US" dirty="0"/>
              <a:t>This is a shared responsibility between OSP, the PI, and the department or FSS.</a:t>
            </a:r>
          </a:p>
          <a:p>
            <a:pPr>
              <a:lnSpc>
                <a:spcPct val="110000"/>
              </a:lnSpc>
              <a:spcBef>
                <a:spcPts val="0"/>
              </a:spcBef>
              <a:spcAft>
                <a:spcPts val="1600"/>
              </a:spcAft>
            </a:pPr>
            <a:r>
              <a:rPr lang="en-US" dirty="0"/>
              <a:t>Departments and/or FSS are responsible for assisting PI’s with receipt, review, and processing of invoices received from subrecipients.</a:t>
            </a:r>
          </a:p>
          <a:p>
            <a:pPr>
              <a:lnSpc>
                <a:spcPct val="110000"/>
              </a:lnSpc>
              <a:spcBef>
                <a:spcPts val="0"/>
              </a:spcBef>
              <a:spcAft>
                <a:spcPts val="1600"/>
              </a:spcAft>
            </a:pPr>
            <a:r>
              <a:rPr lang="en-US" dirty="0"/>
              <a:t>PI is responsible for reviewing invoices for allowable costs per the subrecipient Scope of Work and per the subaward budget, for ensuring technical progress, and collecting final reports/deliverables from subrecipients.</a:t>
            </a:r>
          </a:p>
          <a:p>
            <a:pPr>
              <a:lnSpc>
                <a:spcPct val="110000"/>
              </a:lnSpc>
              <a:spcBef>
                <a:spcPts val="0"/>
              </a:spcBef>
              <a:spcAft>
                <a:spcPts val="1600"/>
              </a:spcAft>
            </a:pPr>
            <a:r>
              <a:rPr lang="en-US" dirty="0"/>
              <a:t>Departments and/or FSS are responsible for preparing the BPAs and submitting to University Business Services for data entry and for routing to OSP.</a:t>
            </a:r>
          </a:p>
          <a:p>
            <a:pPr>
              <a:lnSpc>
                <a:spcPct val="110000"/>
              </a:lnSpc>
              <a:spcBef>
                <a:spcPts val="0"/>
              </a:spcBef>
              <a:spcAft>
                <a:spcPts val="1600"/>
              </a:spcAft>
            </a:pPr>
            <a:r>
              <a:rPr lang="en-US" dirty="0"/>
              <a:t>OSP is responsible for issuing subawards, issuing modifications to subawards, ensuring subaward terms fall within the parameters of the prime award, completing ongoing risk assessments as needed, maintaining subrecipient compliance records for Human Subjects and Animal work, final review and release of subaward BPAs, and subaward closeout.</a:t>
            </a:r>
          </a:p>
          <a:p>
            <a:pPr>
              <a:lnSpc>
                <a:spcPct val="110000"/>
              </a:lnSpc>
              <a:spcBef>
                <a:spcPts val="0"/>
              </a:spcBef>
              <a:spcAft>
                <a:spcPts val="1600"/>
              </a:spcAft>
            </a:pPr>
            <a:endParaRPr lang="en-US" dirty="0"/>
          </a:p>
        </p:txBody>
      </p:sp>
    </p:spTree>
    <p:extLst>
      <p:ext uri="{BB962C8B-B14F-4D97-AF65-F5344CB8AC3E}">
        <p14:creationId xmlns:p14="http://schemas.microsoft.com/office/powerpoint/2010/main" val="744189727"/>
      </p:ext>
    </p:extLst>
  </p:cSld>
  <p:clrMapOvr>
    <a:masterClrMapping/>
  </p:clrMapOvr>
</p:sld>
</file>

<file path=ppt/theme/theme1.xml><?xml version="1.0" encoding="utf-8"?>
<a:theme xmlns:a="http://schemas.openxmlformats.org/drawingml/2006/main" name="1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1719</TotalTime>
  <Words>1838</Words>
  <Application>Microsoft Office PowerPoint</Application>
  <PresentationFormat>On-screen Show (4:3)</PresentationFormat>
  <Paragraphs>145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Symbol</vt:lpstr>
      <vt:lpstr>Wingdings</vt:lpstr>
      <vt:lpstr>1_Custom Design</vt:lpstr>
      <vt:lpstr>PowerPoint Presentation</vt:lpstr>
      <vt:lpstr>Objective – Provide basic information and resources for helping manage subawards</vt:lpstr>
      <vt:lpstr>Topics</vt:lpstr>
      <vt:lpstr>What is a Subaward?</vt:lpstr>
      <vt:lpstr>Why does MSU issue Subawards?</vt:lpstr>
      <vt:lpstr>How does a Subaward Get Issued?   Information is requested from Subrecipients at the proposal stage</vt:lpstr>
      <vt:lpstr>Who is responsible for initiating the subaward? </vt:lpstr>
      <vt:lpstr>What are MSU’s responsibilities for  monitoring subawards?</vt:lpstr>
      <vt:lpstr>Who at MSU is responsible for  subrecipient monitoring?</vt:lpstr>
      <vt:lpstr>Departmental/FSS review of subrecipient invoices should verify:</vt:lpstr>
      <vt:lpstr>Departmental/FSS review of subrecipient expenditures should verify:</vt:lpstr>
      <vt:lpstr>Departmental/FSS BPA preparation:</vt:lpstr>
      <vt:lpstr>BPA Processing after BPA Preparation</vt:lpstr>
      <vt:lpstr>Once to OSP, the OSP BPA review includes:</vt:lpstr>
      <vt:lpstr>OSP Subrecipient invoice review includes:</vt:lpstr>
      <vt:lpstr>OSP invoice review cont’d:</vt:lpstr>
      <vt:lpstr>27.06% of all Subaward BPAs Submitted 3/17-4/26/21 had errors that resulted in processing delays</vt:lpstr>
      <vt:lpstr>Subaward BPA Cover Page % of missing or incorrect information 3/17-4/26/21</vt:lpstr>
      <vt:lpstr>Why BPA collaboration? </vt:lpstr>
      <vt:lpstr>Subaward Closeout</vt:lpstr>
      <vt:lpstr>Questions? Want more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Montana State University</dc:title>
  <dc:creator>Schmidt, Leslie</dc:creator>
  <cp:lastModifiedBy>Nesbitt, Jennifer</cp:lastModifiedBy>
  <cp:revision>68</cp:revision>
  <dcterms:created xsi:type="dcterms:W3CDTF">2021-04-02T20:13:45Z</dcterms:created>
  <dcterms:modified xsi:type="dcterms:W3CDTF">2021-05-11T16:57:22Z</dcterms:modified>
</cp:coreProperties>
</file>