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880" r:id="rId2"/>
    <p:sldId id="1154" r:id="rId3"/>
    <p:sldId id="1163" r:id="rId4"/>
    <p:sldId id="1093" r:id="rId5"/>
    <p:sldId id="1151" r:id="rId6"/>
    <p:sldId id="1152" r:id="rId7"/>
    <p:sldId id="1153" r:id="rId8"/>
    <p:sldId id="1158" r:id="rId9"/>
    <p:sldId id="1159" r:id="rId10"/>
    <p:sldId id="1160" r:id="rId11"/>
    <p:sldId id="1161" r:id="rId12"/>
    <p:sldId id="1142" r:id="rId13"/>
    <p:sldId id="1162" r:id="rId14"/>
    <p:sldId id="1100" r:id="rId15"/>
    <p:sldId id="1102" r:id="rId16"/>
    <p:sldId id="1121" r:id="rId17"/>
    <p:sldId id="1103" r:id="rId18"/>
    <p:sldId id="1104" r:id="rId19"/>
    <p:sldId id="1105" r:id="rId20"/>
    <p:sldId id="1045" r:id="rId21"/>
    <p:sldId id="1143" r:id="rId22"/>
    <p:sldId id="1095" r:id="rId23"/>
    <p:sldId id="1116" r:id="rId24"/>
    <p:sldId id="1119" r:id="rId25"/>
    <p:sldId id="1117" r:id="rId26"/>
    <p:sldId id="1118" r:id="rId27"/>
    <p:sldId id="1125" r:id="rId28"/>
    <p:sldId id="1130" r:id="rId29"/>
    <p:sldId id="1131" r:id="rId30"/>
    <p:sldId id="1138" r:id="rId31"/>
    <p:sldId id="1113" r:id="rId32"/>
    <p:sldId id="1085" r:id="rId33"/>
    <p:sldId id="1157" r:id="rId34"/>
    <p:sldId id="1084" r:id="rId35"/>
    <p:sldId id="1124" r:id="rId36"/>
    <p:sldId id="1111" r:id="rId37"/>
    <p:sldId id="1089" r:id="rId38"/>
    <p:sldId id="1046" r:id="rId39"/>
    <p:sldId id="1081" r:id="rId40"/>
    <p:sldId id="1164" r:id="rId41"/>
    <p:sldId id="1165" r:id="rId42"/>
    <p:sldId id="1141" r:id="rId43"/>
  </p:sldIdLst>
  <p:sldSz cx="9144000" cy="6858000" type="screen4x3"/>
  <p:notesSz cx="6985000" cy="9271000"/>
  <p:defaultTextStyle>
    <a:defPPr>
      <a:defRPr lang="en-US"/>
    </a:defPPr>
    <a:lvl1pPr algn="l" rtl="0" eaLnBrk="0" fontAlgn="base" hangingPunct="0">
      <a:spcBef>
        <a:spcPct val="0"/>
      </a:spcBef>
      <a:spcAft>
        <a:spcPct val="0"/>
      </a:spcAft>
      <a:defRPr sz="2000" kern="1200">
        <a:solidFill>
          <a:schemeClr val="tx1"/>
        </a:solidFill>
        <a:latin typeface="Verdana" pitchFamily="-111" charset="0"/>
        <a:ea typeface="+mn-ea"/>
        <a:cs typeface="+mn-cs"/>
      </a:defRPr>
    </a:lvl1pPr>
    <a:lvl2pPr marL="457200" algn="l" rtl="0" eaLnBrk="0" fontAlgn="base" hangingPunct="0">
      <a:spcBef>
        <a:spcPct val="0"/>
      </a:spcBef>
      <a:spcAft>
        <a:spcPct val="0"/>
      </a:spcAft>
      <a:defRPr sz="2000" kern="1200">
        <a:solidFill>
          <a:schemeClr val="tx1"/>
        </a:solidFill>
        <a:latin typeface="Verdana" pitchFamily="-111" charset="0"/>
        <a:ea typeface="+mn-ea"/>
        <a:cs typeface="+mn-cs"/>
      </a:defRPr>
    </a:lvl2pPr>
    <a:lvl3pPr marL="914400" algn="l" rtl="0" eaLnBrk="0" fontAlgn="base" hangingPunct="0">
      <a:spcBef>
        <a:spcPct val="0"/>
      </a:spcBef>
      <a:spcAft>
        <a:spcPct val="0"/>
      </a:spcAft>
      <a:defRPr sz="2000" kern="1200">
        <a:solidFill>
          <a:schemeClr val="tx1"/>
        </a:solidFill>
        <a:latin typeface="Verdana" pitchFamily="-111" charset="0"/>
        <a:ea typeface="+mn-ea"/>
        <a:cs typeface="+mn-cs"/>
      </a:defRPr>
    </a:lvl3pPr>
    <a:lvl4pPr marL="1371600" algn="l" rtl="0" eaLnBrk="0" fontAlgn="base" hangingPunct="0">
      <a:spcBef>
        <a:spcPct val="0"/>
      </a:spcBef>
      <a:spcAft>
        <a:spcPct val="0"/>
      </a:spcAft>
      <a:defRPr sz="2000" kern="1200">
        <a:solidFill>
          <a:schemeClr val="tx1"/>
        </a:solidFill>
        <a:latin typeface="Verdana" pitchFamily="-111" charset="0"/>
        <a:ea typeface="+mn-ea"/>
        <a:cs typeface="+mn-cs"/>
      </a:defRPr>
    </a:lvl4pPr>
    <a:lvl5pPr marL="1828800" algn="l" rtl="0" eaLnBrk="0" fontAlgn="base" hangingPunct="0">
      <a:spcBef>
        <a:spcPct val="0"/>
      </a:spcBef>
      <a:spcAft>
        <a:spcPct val="0"/>
      </a:spcAft>
      <a:defRPr sz="2000" kern="1200">
        <a:solidFill>
          <a:schemeClr val="tx1"/>
        </a:solidFill>
        <a:latin typeface="Verdana" pitchFamily="-111" charset="0"/>
        <a:ea typeface="+mn-ea"/>
        <a:cs typeface="+mn-cs"/>
      </a:defRPr>
    </a:lvl5pPr>
    <a:lvl6pPr marL="2286000" algn="l" defTabSz="457200" rtl="0" eaLnBrk="1" latinLnBrk="0" hangingPunct="1">
      <a:defRPr sz="2000" kern="1200">
        <a:solidFill>
          <a:schemeClr val="tx1"/>
        </a:solidFill>
        <a:latin typeface="Verdana" pitchFamily="-111" charset="0"/>
        <a:ea typeface="+mn-ea"/>
        <a:cs typeface="+mn-cs"/>
      </a:defRPr>
    </a:lvl6pPr>
    <a:lvl7pPr marL="2743200" algn="l" defTabSz="457200" rtl="0" eaLnBrk="1" latinLnBrk="0" hangingPunct="1">
      <a:defRPr sz="2000" kern="1200">
        <a:solidFill>
          <a:schemeClr val="tx1"/>
        </a:solidFill>
        <a:latin typeface="Verdana" pitchFamily="-111" charset="0"/>
        <a:ea typeface="+mn-ea"/>
        <a:cs typeface="+mn-cs"/>
      </a:defRPr>
    </a:lvl7pPr>
    <a:lvl8pPr marL="3200400" algn="l" defTabSz="457200" rtl="0" eaLnBrk="1" latinLnBrk="0" hangingPunct="1">
      <a:defRPr sz="2000" kern="1200">
        <a:solidFill>
          <a:schemeClr val="tx1"/>
        </a:solidFill>
        <a:latin typeface="Verdana" pitchFamily="-111" charset="0"/>
        <a:ea typeface="+mn-ea"/>
        <a:cs typeface="+mn-cs"/>
      </a:defRPr>
    </a:lvl8pPr>
    <a:lvl9pPr marL="3657600" algn="l" defTabSz="457200" rtl="0" eaLnBrk="1" latinLnBrk="0" hangingPunct="1">
      <a:defRPr sz="2000" kern="1200">
        <a:solidFill>
          <a:schemeClr val="tx1"/>
        </a:solidFill>
        <a:latin typeface="Verdana" pitchFamily="-11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chemeClr val="tx1"/>
    </p:penClr>
  </p:showPr>
  <p:clrMru>
    <a:srgbClr val="EDF6F7"/>
    <a:srgbClr val="CC0099"/>
    <a:srgbClr val="FF6600"/>
    <a:srgbClr val="996633"/>
    <a:srgbClr val="A35B13"/>
    <a:srgbClr val="FF9933"/>
    <a:srgbClr val="990099"/>
    <a:srgbClr val="4684EE"/>
    <a:srgbClr val="B0D7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2" autoAdjust="0"/>
  </p:normalViewPr>
  <p:slideViewPr>
    <p:cSldViewPr snapToObjects="1">
      <p:cViewPr varScale="1">
        <p:scale>
          <a:sx n="58" d="100"/>
          <a:sy n="58" d="100"/>
        </p:scale>
        <p:origin x="-85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8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xfrm>
            <a:off x="0" y="0"/>
            <a:ext cx="3027044" cy="462916"/>
          </a:xfrm>
          <a:prstGeom prst="rect">
            <a:avLst/>
          </a:prstGeom>
          <a:noFill/>
          <a:ln w="9525">
            <a:noFill/>
            <a:miter lim="800000"/>
            <a:headEnd/>
            <a:tailEnd/>
          </a:ln>
          <a:effectLst/>
        </p:spPr>
        <p:txBody>
          <a:bodyPr vert="horz" wrap="square" lIns="92865" tIns="46432" rIns="92865" bIns="46432" numCol="1" anchor="t" anchorCtr="0" compatLnSpc="1">
            <a:prstTxWarp prst="textNoShape">
              <a:avLst/>
            </a:prstTxWarp>
          </a:bodyPr>
          <a:lstStyle>
            <a:lvl1pPr defTabSz="928414" eaLnBrk="1" hangingPunct="1">
              <a:defRPr sz="1200">
                <a:latin typeface="Times New Roman" pitchFamily="-111" charset="0"/>
              </a:defRPr>
            </a:lvl1pPr>
          </a:lstStyle>
          <a:p>
            <a:pPr>
              <a:defRPr/>
            </a:pPr>
            <a:r>
              <a:rPr lang="en-US" smtClean="0"/>
              <a:t>Please put the time on your wristwatch in every _______</a:t>
            </a:r>
            <a:endParaRPr lang="en-US"/>
          </a:p>
        </p:txBody>
      </p:sp>
      <p:sp>
        <p:nvSpPr>
          <p:cNvPr id="171011" name="Rectangle 3"/>
          <p:cNvSpPr>
            <a:spLocks noGrp="1" noChangeArrowheads="1"/>
          </p:cNvSpPr>
          <p:nvPr>
            <p:ph type="dt" sz="quarter" idx="1"/>
          </p:nvPr>
        </p:nvSpPr>
        <p:spPr bwMode="auto">
          <a:xfrm>
            <a:off x="3957957" y="0"/>
            <a:ext cx="3027044" cy="462916"/>
          </a:xfrm>
          <a:prstGeom prst="rect">
            <a:avLst/>
          </a:prstGeom>
          <a:noFill/>
          <a:ln w="9525">
            <a:noFill/>
            <a:miter lim="800000"/>
            <a:headEnd/>
            <a:tailEnd/>
          </a:ln>
          <a:effectLst/>
        </p:spPr>
        <p:txBody>
          <a:bodyPr vert="horz" wrap="square" lIns="92865" tIns="46432" rIns="92865" bIns="46432" numCol="1" anchor="t" anchorCtr="0" compatLnSpc="1">
            <a:prstTxWarp prst="textNoShape">
              <a:avLst/>
            </a:prstTxWarp>
          </a:bodyPr>
          <a:lstStyle>
            <a:lvl1pPr algn="r" defTabSz="928414" eaLnBrk="1" hangingPunct="1">
              <a:defRPr sz="1200">
                <a:latin typeface="Times New Roman" pitchFamily="-111" charset="0"/>
              </a:defRPr>
            </a:lvl1pPr>
          </a:lstStyle>
          <a:p>
            <a:pPr>
              <a:defRPr/>
            </a:pPr>
            <a:endParaRPr lang="en-US"/>
          </a:p>
        </p:txBody>
      </p:sp>
      <p:sp>
        <p:nvSpPr>
          <p:cNvPr id="171012" name="Rectangle 4"/>
          <p:cNvSpPr>
            <a:spLocks noGrp="1" noChangeArrowheads="1"/>
          </p:cNvSpPr>
          <p:nvPr>
            <p:ph type="ftr" sz="quarter" idx="2"/>
          </p:nvPr>
        </p:nvSpPr>
        <p:spPr bwMode="auto">
          <a:xfrm>
            <a:off x="0" y="8804915"/>
            <a:ext cx="3027044" cy="466087"/>
          </a:xfrm>
          <a:prstGeom prst="rect">
            <a:avLst/>
          </a:prstGeom>
          <a:noFill/>
          <a:ln w="9525">
            <a:noFill/>
            <a:miter lim="800000"/>
            <a:headEnd/>
            <a:tailEnd/>
          </a:ln>
          <a:effectLst/>
        </p:spPr>
        <p:txBody>
          <a:bodyPr vert="horz" wrap="square" lIns="92865" tIns="46432" rIns="92865" bIns="46432" numCol="1" anchor="b" anchorCtr="0" compatLnSpc="1">
            <a:prstTxWarp prst="textNoShape">
              <a:avLst/>
            </a:prstTxWarp>
          </a:bodyPr>
          <a:lstStyle>
            <a:lvl1pPr defTabSz="928414" eaLnBrk="1" hangingPunct="1">
              <a:defRPr sz="1200">
                <a:latin typeface="Times New Roman" pitchFamily="-111" charset="0"/>
              </a:defRPr>
            </a:lvl1pPr>
          </a:lstStyle>
          <a:p>
            <a:pPr>
              <a:defRPr/>
            </a:pPr>
            <a:endParaRPr lang="en-US"/>
          </a:p>
        </p:txBody>
      </p:sp>
      <p:sp>
        <p:nvSpPr>
          <p:cNvPr id="171013" name="Rectangle 5"/>
          <p:cNvSpPr>
            <a:spLocks noGrp="1" noChangeArrowheads="1"/>
          </p:cNvSpPr>
          <p:nvPr>
            <p:ph type="sldNum" sz="quarter" idx="3"/>
          </p:nvPr>
        </p:nvSpPr>
        <p:spPr bwMode="auto">
          <a:xfrm>
            <a:off x="3957957" y="8804915"/>
            <a:ext cx="3027044" cy="466087"/>
          </a:xfrm>
          <a:prstGeom prst="rect">
            <a:avLst/>
          </a:prstGeom>
          <a:noFill/>
          <a:ln w="9525">
            <a:noFill/>
            <a:miter lim="800000"/>
            <a:headEnd/>
            <a:tailEnd/>
          </a:ln>
          <a:effectLst/>
        </p:spPr>
        <p:txBody>
          <a:bodyPr vert="horz" wrap="square" lIns="92865" tIns="46432" rIns="92865" bIns="46432" numCol="1" anchor="b" anchorCtr="0" compatLnSpc="1">
            <a:prstTxWarp prst="textNoShape">
              <a:avLst/>
            </a:prstTxWarp>
          </a:bodyPr>
          <a:lstStyle>
            <a:lvl1pPr algn="r" defTabSz="928414" eaLnBrk="1" hangingPunct="1">
              <a:defRPr sz="1200">
                <a:latin typeface="Times New Roman" pitchFamily="-111" charset="0"/>
              </a:defRPr>
            </a:lvl1pPr>
          </a:lstStyle>
          <a:p>
            <a:pPr>
              <a:defRPr/>
            </a:pPr>
            <a:fld id="{A97C7426-3D43-6247-AD77-10D42EF5AF56}" type="slidenum">
              <a:rPr lang="en-US"/>
              <a:pPr>
                <a:defRPr/>
              </a:pPr>
              <a:t>‹#›</a:t>
            </a:fld>
            <a:endParaRPr 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3027044" cy="462916"/>
          </a:xfrm>
          <a:prstGeom prst="rect">
            <a:avLst/>
          </a:prstGeom>
          <a:noFill/>
          <a:ln w="9525">
            <a:noFill/>
            <a:miter lim="800000"/>
            <a:headEnd/>
            <a:tailEnd/>
          </a:ln>
          <a:effectLst/>
        </p:spPr>
        <p:txBody>
          <a:bodyPr vert="horz" wrap="square" lIns="92865" tIns="46432" rIns="92865" bIns="46432" numCol="1" anchor="t" anchorCtr="0" compatLnSpc="1">
            <a:prstTxWarp prst="textNoShape">
              <a:avLst/>
            </a:prstTxWarp>
          </a:bodyPr>
          <a:lstStyle>
            <a:lvl1pPr defTabSz="928414" eaLnBrk="1" hangingPunct="1">
              <a:defRPr sz="1200">
                <a:latin typeface="Times New Roman" pitchFamily="-111" charset="0"/>
              </a:defRPr>
            </a:lvl1pPr>
          </a:lstStyle>
          <a:p>
            <a:pPr>
              <a:defRPr/>
            </a:pPr>
            <a:r>
              <a:rPr lang="en-US" smtClean="0"/>
              <a:t>Please put the time on your wristwatch in every _______</a:t>
            </a:r>
            <a:endParaRPr lang="en-US"/>
          </a:p>
        </p:txBody>
      </p:sp>
      <p:sp>
        <p:nvSpPr>
          <p:cNvPr id="167939" name="Rectangle 3"/>
          <p:cNvSpPr>
            <a:spLocks noGrp="1" noChangeArrowheads="1"/>
          </p:cNvSpPr>
          <p:nvPr>
            <p:ph type="dt" idx="1"/>
          </p:nvPr>
        </p:nvSpPr>
        <p:spPr bwMode="auto">
          <a:xfrm>
            <a:off x="3957957" y="0"/>
            <a:ext cx="3027044" cy="462916"/>
          </a:xfrm>
          <a:prstGeom prst="rect">
            <a:avLst/>
          </a:prstGeom>
          <a:noFill/>
          <a:ln w="9525">
            <a:noFill/>
            <a:miter lim="800000"/>
            <a:headEnd/>
            <a:tailEnd/>
          </a:ln>
          <a:effectLst/>
        </p:spPr>
        <p:txBody>
          <a:bodyPr vert="horz" wrap="square" lIns="92865" tIns="46432" rIns="92865" bIns="46432" numCol="1" anchor="t" anchorCtr="0" compatLnSpc="1">
            <a:prstTxWarp prst="textNoShape">
              <a:avLst/>
            </a:prstTxWarp>
          </a:bodyPr>
          <a:lstStyle>
            <a:lvl1pPr algn="r" defTabSz="928414" eaLnBrk="1" hangingPunct="1">
              <a:defRPr sz="1200">
                <a:latin typeface="Times New Roman" pitchFamily="-111"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76338" y="693738"/>
            <a:ext cx="4633912" cy="3475037"/>
          </a:xfrm>
          <a:prstGeom prst="rect">
            <a:avLst/>
          </a:prstGeom>
          <a:noFill/>
          <a:ln w="9525">
            <a:solidFill>
              <a:srgbClr val="000000"/>
            </a:solidFill>
            <a:miter lim="800000"/>
            <a:headEnd/>
            <a:tailEnd/>
          </a:ln>
        </p:spPr>
      </p:sp>
      <p:sp>
        <p:nvSpPr>
          <p:cNvPr id="167941" name="Rectangle 5"/>
          <p:cNvSpPr>
            <a:spLocks noGrp="1" noChangeArrowheads="1"/>
          </p:cNvSpPr>
          <p:nvPr>
            <p:ph type="body" sz="quarter" idx="3"/>
          </p:nvPr>
        </p:nvSpPr>
        <p:spPr bwMode="auto">
          <a:xfrm>
            <a:off x="930912" y="4404042"/>
            <a:ext cx="5123178" cy="4172584"/>
          </a:xfrm>
          <a:prstGeom prst="rect">
            <a:avLst/>
          </a:prstGeom>
          <a:noFill/>
          <a:ln w="9525">
            <a:noFill/>
            <a:miter lim="800000"/>
            <a:headEnd/>
            <a:tailEnd/>
          </a:ln>
          <a:effectLst/>
        </p:spPr>
        <p:txBody>
          <a:bodyPr vert="horz" wrap="square" lIns="92865" tIns="46432" rIns="92865" bIns="464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7942" name="Rectangle 6"/>
          <p:cNvSpPr>
            <a:spLocks noGrp="1" noChangeArrowheads="1"/>
          </p:cNvSpPr>
          <p:nvPr>
            <p:ph type="ftr" sz="quarter" idx="4"/>
          </p:nvPr>
        </p:nvSpPr>
        <p:spPr bwMode="auto">
          <a:xfrm>
            <a:off x="0" y="8804915"/>
            <a:ext cx="3027044" cy="466087"/>
          </a:xfrm>
          <a:prstGeom prst="rect">
            <a:avLst/>
          </a:prstGeom>
          <a:noFill/>
          <a:ln w="9525">
            <a:noFill/>
            <a:miter lim="800000"/>
            <a:headEnd/>
            <a:tailEnd/>
          </a:ln>
          <a:effectLst/>
        </p:spPr>
        <p:txBody>
          <a:bodyPr vert="horz" wrap="square" lIns="92865" tIns="46432" rIns="92865" bIns="46432" numCol="1" anchor="b" anchorCtr="0" compatLnSpc="1">
            <a:prstTxWarp prst="textNoShape">
              <a:avLst/>
            </a:prstTxWarp>
          </a:bodyPr>
          <a:lstStyle>
            <a:lvl1pPr defTabSz="928414" eaLnBrk="1" hangingPunct="1">
              <a:defRPr sz="1200">
                <a:latin typeface="Times New Roman" pitchFamily="-111" charset="0"/>
              </a:defRPr>
            </a:lvl1pPr>
          </a:lstStyle>
          <a:p>
            <a:pPr>
              <a:defRPr/>
            </a:pPr>
            <a:endParaRPr lang="en-US"/>
          </a:p>
        </p:txBody>
      </p:sp>
      <p:sp>
        <p:nvSpPr>
          <p:cNvPr id="167943" name="Rectangle 7"/>
          <p:cNvSpPr>
            <a:spLocks noGrp="1" noChangeArrowheads="1"/>
          </p:cNvSpPr>
          <p:nvPr>
            <p:ph type="sldNum" sz="quarter" idx="5"/>
          </p:nvPr>
        </p:nvSpPr>
        <p:spPr bwMode="auto">
          <a:xfrm>
            <a:off x="3957957" y="8804915"/>
            <a:ext cx="3027044" cy="466087"/>
          </a:xfrm>
          <a:prstGeom prst="rect">
            <a:avLst/>
          </a:prstGeom>
          <a:noFill/>
          <a:ln w="9525">
            <a:noFill/>
            <a:miter lim="800000"/>
            <a:headEnd/>
            <a:tailEnd/>
          </a:ln>
          <a:effectLst/>
        </p:spPr>
        <p:txBody>
          <a:bodyPr vert="horz" wrap="square" lIns="92865" tIns="46432" rIns="92865" bIns="46432" numCol="1" anchor="b" anchorCtr="0" compatLnSpc="1">
            <a:prstTxWarp prst="textNoShape">
              <a:avLst/>
            </a:prstTxWarp>
          </a:bodyPr>
          <a:lstStyle>
            <a:lvl1pPr algn="r" defTabSz="928414" eaLnBrk="1" hangingPunct="1">
              <a:defRPr sz="1200">
                <a:latin typeface="Times New Roman" pitchFamily="-111" charset="0"/>
              </a:defRPr>
            </a:lvl1pPr>
          </a:lstStyle>
          <a:p>
            <a:pPr>
              <a:defRPr/>
            </a:pPr>
            <a:fld id="{D4278F29-6E6A-CA48-81D5-8340A3BE5CC7}" type="slidenum">
              <a:rPr lang="en-US"/>
              <a:pPr>
                <a:defRPr/>
              </a:pPr>
              <a:t>‹#›</a:t>
            </a:fld>
            <a:endParaRPr 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8E5E94C-64B2-454B-A332-05B57CFB2390}"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85C00DA-192E-FE47-A824-9536C3D5F324}" type="slidenum">
              <a:rPr lang="en-US"/>
              <a:pPr/>
              <a:t>11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1849356-186F-9D4A-89C8-DF3C71D4D821}" type="slidenum">
              <a:rPr lang="en-US"/>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1849356-186F-9D4A-89C8-DF3C71D4D821}" type="slidenum">
              <a:rPr lang="en-US"/>
              <a:pPr/>
              <a:t>13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charset="0"/>
              </a:rPr>
              <a:t>In this 6,000 student study, Hake (1998) found that the students of those who taught with interactive approaches made twice the average gain in learning, which was more by two standard deviations.</a:t>
            </a:r>
            <a:endParaRPr lang="en-US" sz="1400" dirty="0" smtClean="0">
              <a:latin typeface="Times New Roman" charset="0"/>
            </a:endParaRPr>
          </a:p>
          <a:p>
            <a:pPr eaLnBrk="1" hangingPunct="1"/>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A440857-0DD3-1E48-A894-0C0652FF2850}" type="slidenum">
              <a:rPr lang="en-US"/>
              <a:pPr/>
              <a:t>14</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4CE4B4A-C697-1446-A08E-39706D724D65}" type="slidenum">
              <a:rPr lang="en-US"/>
              <a:pPr/>
              <a:t>15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5EA294-23D5-CC40-88D6-86896789FB54}" type="slidenum">
              <a:rPr lang="en-US"/>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19B413C-460C-E04B-A4A2-5428A93555FF}" type="slidenum">
              <a:rPr lang="en-US"/>
              <a:pPr/>
              <a:t>17</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0997279-F000-6145-9594-CE7A5D8E610B}" type="slidenum">
              <a:rPr lang="en-US"/>
              <a:pPr/>
              <a:t>18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2DC5E3-A64E-3A4C-895F-9D5D667D209C}"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F23C0D-BED7-9A45-BFF3-2A0C5C7D27EC}"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1849356-186F-9D4A-89C8-DF3C71D4D821}" type="slidenum">
              <a:rPr lang="en-US"/>
              <a:pPr/>
              <a:t>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FA853D8-F6B7-1042-9AB4-5C5505ADDD89}" type="slidenum">
              <a:rPr lang="en-US"/>
              <a:pPr/>
              <a:t>21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150194B-FA82-7A47-83FD-992C944B925A}" type="slidenum">
              <a:rPr lang="en-US"/>
              <a:pPr/>
              <a:t>22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marL="0" indent="0" algn="l" eaLnBrk="1" hangingPunct="1">
              <a:buFontTx/>
              <a:buNone/>
            </a:pPr>
            <a:r>
              <a:rPr lang="en-US" sz="2500" dirty="0" smtClean="0">
                <a:solidFill>
                  <a:schemeClr val="bg1"/>
                </a:solidFill>
                <a:latin typeface="Verdana" pitchFamily="-111" charset="0"/>
              </a:rPr>
              <a:t>What could be included in incomplete notes?</a:t>
            </a:r>
          </a:p>
          <a:p>
            <a:pPr marL="573088" lvl="1" indent="-328613" algn="l" eaLnBrk="1" hangingPunct="1">
              <a:buFont typeface="Arial" pitchFamily="-111" charset="0"/>
              <a:buChar char="•"/>
            </a:pPr>
            <a:r>
              <a:rPr lang="en-US" sz="2500" dirty="0" smtClean="0">
                <a:solidFill>
                  <a:schemeClr val="bg1"/>
                </a:solidFill>
                <a:latin typeface="Verdana" pitchFamily="-111" charset="0"/>
              </a:rPr>
              <a:t>Organizational framework</a:t>
            </a:r>
          </a:p>
          <a:p>
            <a:pPr marL="573088" lvl="1" indent="-328613" algn="l" eaLnBrk="1" hangingPunct="1">
              <a:buFont typeface="Arial" pitchFamily="-111" charset="0"/>
              <a:buChar char="•"/>
            </a:pPr>
            <a:r>
              <a:rPr lang="en-US" sz="2500" dirty="0" smtClean="0">
                <a:solidFill>
                  <a:schemeClr val="bg1"/>
                </a:solidFill>
                <a:latin typeface="Verdana" pitchFamily="-111" charset="0"/>
              </a:rPr>
              <a:t>Plotted graphs, but leave labeling the axis to the student</a:t>
            </a:r>
          </a:p>
          <a:p>
            <a:pPr marL="573088" lvl="1" indent="-328613" algn="l" eaLnBrk="1" hangingPunct="1">
              <a:buFont typeface="Arial" pitchFamily="-111" charset="0"/>
              <a:buChar char="•"/>
            </a:pPr>
            <a:r>
              <a:rPr lang="en-US" sz="2500" dirty="0" smtClean="0">
                <a:solidFill>
                  <a:schemeClr val="bg1"/>
                </a:solidFill>
                <a:latin typeface="Verdana" pitchFamily="-111" charset="0"/>
              </a:rPr>
              <a:t>Diagrams, but leave the labeling to the student</a:t>
            </a:r>
          </a:p>
          <a:p>
            <a:pPr marL="573088" lvl="1" indent="-328613" algn="l" eaLnBrk="1" hangingPunct="1">
              <a:buFont typeface="Arial" pitchFamily="-111" charset="0"/>
              <a:buChar char="•"/>
            </a:pPr>
            <a:r>
              <a:rPr lang="en-US" sz="2500" dirty="0" smtClean="0">
                <a:solidFill>
                  <a:schemeClr val="bg1"/>
                </a:solidFill>
                <a:latin typeface="Verdana" pitchFamily="-111" charset="0"/>
              </a:rPr>
              <a:t>Partially completed calculations</a:t>
            </a:r>
          </a:p>
          <a:p>
            <a:pPr marL="573088" lvl="1" indent="-328613" algn="l" eaLnBrk="1" hangingPunct="1">
              <a:buFont typeface="Arial" pitchFamily="-111" charset="0"/>
              <a:buChar char="•"/>
            </a:pPr>
            <a:r>
              <a:rPr lang="en-US" sz="2500" dirty="0" smtClean="0">
                <a:solidFill>
                  <a:schemeClr val="bg1"/>
                </a:solidFill>
                <a:latin typeface="Verdana" pitchFamily="-111" charset="0"/>
              </a:rPr>
              <a:t>Unanswered questions</a:t>
            </a:r>
            <a:endParaRPr lang="en-US" sz="2100" dirty="0" smtClean="0">
              <a:solidFill>
                <a:schemeClr val="bg1"/>
              </a:solidFill>
              <a:latin typeface="Verdana" pitchFamily="-111" charset="0"/>
            </a:endParaRPr>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0A646F5-69EC-2442-B9DB-76CE22ECB565}" type="slidenum">
              <a:rPr lang="en-US"/>
              <a:pPr/>
              <a:t>23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A7F831B-95D0-6E49-8A8C-B3161762AC73}"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EF3C94F-F612-404C-8C77-871A8ACC10A1}" type="slidenum">
              <a:rPr lang="en-US"/>
              <a:pPr/>
              <a:t>25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66FC103-D0A9-C648-B679-85831E873845}" type="slidenum">
              <a:rPr lang="en-US"/>
              <a:pPr/>
              <a:t>26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25B83E5-E306-EB4C-8724-5103F4D99A46}" type="slidenum">
              <a:rPr lang="en-US"/>
              <a:pPr/>
              <a:t>27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2826CCC-EE2C-2B42-94C1-CF4091982080}" type="slidenum">
              <a:rPr lang="en-US"/>
              <a:pPr/>
              <a:t>28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404D4B4-ABDD-A84B-9DDA-FA2A64C67FC4}" type="slidenum">
              <a:rPr lang="en-US"/>
              <a:pPr/>
              <a:t>29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F5AAA93-7B45-2C4A-A211-1986D0A0AD6E}" type="slidenum">
              <a:rPr lang="en-US"/>
              <a:pPr/>
              <a:t>30</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1849356-186F-9D4A-89C8-DF3C71D4D821}" type="slidenum">
              <a:rPr lang="en-US"/>
              <a:pPr/>
              <a:t>3</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AC3E732-71B7-C14C-815E-7F0C94AB0D87}" type="slidenum">
              <a:rPr lang="en-US"/>
              <a:pPr/>
              <a:t>31</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465138" indent="-465138"/>
            <a:r>
              <a:rPr lang="en-US" sz="1200" dirty="0" smtClean="0">
                <a:solidFill>
                  <a:schemeClr val="bg1"/>
                </a:solidFill>
              </a:rPr>
              <a:t>A quiz can be:</a:t>
            </a:r>
          </a:p>
          <a:p>
            <a:pPr marL="465138" indent="-465138">
              <a:buFontTx/>
              <a:buChar char="•"/>
            </a:pPr>
            <a:r>
              <a:rPr lang="en-US" sz="1200" dirty="0" smtClean="0">
                <a:solidFill>
                  <a:schemeClr val="bg1"/>
                </a:solidFill>
              </a:rPr>
              <a:t>Just one question at the end of class or the beginning (or both with “clickers.”)</a:t>
            </a:r>
          </a:p>
          <a:p>
            <a:pPr marL="465138" indent="-465138">
              <a:buFontTx/>
              <a:buChar char="•"/>
            </a:pPr>
            <a:r>
              <a:rPr lang="en-US" sz="1200" dirty="0" smtClean="0">
                <a:solidFill>
                  <a:schemeClr val="bg1"/>
                </a:solidFill>
              </a:rPr>
              <a:t>A problem or a short answer or multiple choice question</a:t>
            </a:r>
          </a:p>
          <a:p>
            <a:pPr marL="465138" indent="-465138">
              <a:buFontTx/>
              <a:buChar char="•"/>
            </a:pPr>
            <a:r>
              <a:rPr lang="en-US" sz="1200" dirty="0" smtClean="0">
                <a:solidFill>
                  <a:schemeClr val="bg1"/>
                </a:solidFill>
              </a:rPr>
              <a:t>Changes the tone of class</a:t>
            </a:r>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56BD684-67B1-AE4E-AAD4-31FC53A7D54E}" type="slidenum">
              <a:rPr lang="en-US"/>
              <a:pPr/>
              <a:t>32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56BD684-67B1-AE4E-AAD4-31FC53A7D54E}"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416DC9A-9170-734D-846E-0C3320825436}"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CD9F84F-38C3-E247-8B63-40FD6D8895FA}" type="slidenum">
              <a:rPr lang="en-US"/>
              <a:pPr/>
              <a:t>35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6B0B06C-71A3-4543-8E9B-B66956ED6BA7}" type="slidenum">
              <a:rPr lang="en-US"/>
              <a:pPr/>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B0306ED-696D-534D-A56C-F491F252A781}" type="slidenum">
              <a:rPr lang="en-US"/>
              <a:pPr/>
              <a:t>37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ct val="0"/>
              </a:spcBef>
            </a:pPr>
            <a:r>
              <a:rPr lang="en-US" sz="2400" dirty="0">
                <a:latin typeface="Verdana" pitchFamily="-111" charset="0"/>
              </a:rPr>
              <a:t>How many of you use one-minute papers?</a:t>
            </a:r>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221E33D-5B21-9047-9857-D1CE1A0A7149}" type="slidenum">
              <a:rPr lang="en-US"/>
              <a:pPr/>
              <a:t>38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9F1755-57B0-0540-A5B3-BA2D8EEA7379}" type="slidenum">
              <a:rPr lang="en-US"/>
              <a:pPr/>
              <a:t>39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a:spcBef>
                <a:spcPct val="0"/>
              </a:spcBef>
            </a:pPr>
            <a:r>
              <a:rPr lang="en-US" sz="2400" dirty="0">
                <a:latin typeface="Verdana" pitchFamily="-111" charset="0"/>
              </a:rPr>
              <a:t>How many of you use </a:t>
            </a:r>
            <a:r>
              <a:rPr lang="en-US" sz="2400" dirty="0">
                <a:solidFill>
                  <a:schemeClr val="tx2"/>
                </a:solidFill>
                <a:latin typeface="Verdana" pitchFamily="-111" charset="0"/>
              </a:rPr>
              <a:t>Think-Pair-Share</a:t>
            </a:r>
            <a:r>
              <a:rPr lang="en-US" sz="2400" dirty="0">
                <a:latin typeface="Verdana" pitchFamily="-111" charset="0"/>
              </a:rPr>
              <a:t>?</a:t>
            </a:r>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9F1755-57B0-0540-A5B3-BA2D8EEA7379}" type="slidenum">
              <a:rPr lang="en-US"/>
              <a:pPr/>
              <a:t>40</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a:spcBef>
                <a:spcPct val="0"/>
              </a:spcBef>
            </a:pPr>
            <a:r>
              <a:rPr lang="en-US" sz="2400" dirty="0">
                <a:latin typeface="Verdana" pitchFamily="-111" charset="0"/>
              </a:rPr>
              <a:t>How many of you use </a:t>
            </a:r>
            <a:r>
              <a:rPr lang="en-US" sz="2400" dirty="0">
                <a:solidFill>
                  <a:schemeClr val="tx2"/>
                </a:solidFill>
                <a:latin typeface="Verdana" pitchFamily="-111" charset="0"/>
              </a:rPr>
              <a:t>Think-Pair-Share</a:t>
            </a:r>
            <a:r>
              <a:rPr lang="en-US" sz="2400" dirty="0">
                <a:latin typeface="Verdana" pitchFamily="-111" charset="0"/>
              </a:rPr>
              <a:t>?</a:t>
            </a:r>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D64DB05-5169-9C41-9909-B91503EE87B9}"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3175" indent="-3175" defTabSz="1431925"/>
            <a:r>
              <a:rPr lang="en-US" sz="1200" dirty="0" smtClean="0"/>
              <a:t>The odds are against us becoming the most engaging teacher with a straight lecture</a:t>
            </a:r>
          </a:p>
          <a:p>
            <a:pPr marL="3175" indent="-3175" defTabSz="1431925"/>
            <a:endParaRPr lang="en-US" sz="1200" dirty="0" smtClean="0"/>
          </a:p>
          <a:p>
            <a:pPr marL="3175" indent="-3175" defTabSz="1431925">
              <a:lnSpc>
                <a:spcPct val="120000"/>
              </a:lnSpc>
            </a:pPr>
            <a:r>
              <a:rPr lang="en-US" sz="1200" dirty="0" smtClean="0"/>
              <a:t>20 years of research</a:t>
            </a:r>
          </a:p>
          <a:p>
            <a:pPr eaLnBrk="1" hangingPunct="1"/>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92D56B6-0702-4D95-9B37-27D7CA4C41CF}" type="slidenum">
              <a:rPr lang="en-US" smtClean="0"/>
              <a:pPr/>
              <a:t>41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Times New Roman" pitchFamily="-10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A00B06A-DBC4-EE42-967C-2B92C3664C0F}" type="slidenum">
              <a:rPr lang="en-US"/>
              <a:pPr/>
              <a:t>42</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EA7D637-3A7C-0B48-ABDB-F3804DD683F0}" type="slidenum">
              <a:rPr lang="en-US"/>
              <a:pPr/>
              <a:t>5</a:t>
            </a:fld>
            <a:endParaRPr lang="en-US"/>
          </a:p>
        </p:txBody>
      </p:sp>
      <p:sp>
        <p:nvSpPr>
          <p:cNvPr id="26627" name="Rectangle 2"/>
          <p:cNvSpPr>
            <a:spLocks noGrp="1" noRot="1" noChangeAspect="1" noChangeArrowheads="1" noTextEdit="1"/>
          </p:cNvSpPr>
          <p:nvPr>
            <p:ph type="sldImg"/>
          </p:nvPr>
        </p:nvSpPr>
        <p:spPr>
          <a:xfrm>
            <a:off x="1174750" y="695325"/>
            <a:ext cx="4635500" cy="3476625"/>
          </a:xfrm>
          <a:ln/>
        </p:spPr>
      </p:sp>
      <p:sp>
        <p:nvSpPr>
          <p:cNvPr id="26628" name="Rectangle 3"/>
          <p:cNvSpPr>
            <a:spLocks noGrp="1" noChangeArrowheads="1"/>
          </p:cNvSpPr>
          <p:nvPr>
            <p:ph type="body" idx="1"/>
          </p:nvPr>
        </p:nvSpPr>
        <p:spPr>
          <a:xfrm>
            <a:off x="698185" y="4404044"/>
            <a:ext cx="5588633" cy="4170999"/>
          </a:xfrm>
          <a:noFill/>
          <a:ln/>
        </p:spPr>
        <p:txBody>
          <a:bodyPr lIns="92882" tIns="46441" rIns="92882" bIns="46441"/>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1849356-186F-9D4A-89C8-DF3C71D4D821}" type="slidenum">
              <a:rPr lang="en-US"/>
              <a:pPr/>
              <a:t>7</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71E6729-359E-894C-8D2E-E4D49243C3A6}" type="slidenum">
              <a:rPr lang="en-US"/>
              <a:pPr/>
              <a:t>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6E0CB7E-AA24-AA4E-96FF-34BD6A894F28}" type="slidenum">
              <a:rPr lang="en-US"/>
              <a:pPr/>
              <a:t>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i="1" dirty="0">
                <a:solidFill>
                  <a:srgbClr val="FF9933"/>
                </a:solidFill>
                <a:latin typeface="Verdana" pitchFamily="-111" charset="0"/>
              </a:rPr>
              <a:t>“</a:t>
            </a:r>
            <a:r>
              <a:rPr lang="en-US" dirty="0">
                <a:solidFill>
                  <a:srgbClr val="FF9933"/>
                </a:solidFill>
                <a:latin typeface="Verdana" pitchFamily="-111" charset="0"/>
              </a:rPr>
              <a:t>But,” you say, “I have to cover the material</a:t>
            </a:r>
            <a:r>
              <a:rPr lang="en-US" dirty="0" smtClean="0">
                <a:solidFill>
                  <a:srgbClr val="FF9933"/>
                </a:solidFill>
                <a:latin typeface="Verdana" pitchFamily="-111" charset="0"/>
              </a:rPr>
              <a:t>.”</a:t>
            </a:r>
          </a:p>
          <a:p>
            <a:pPr eaLnBrk="1" hangingPunct="1"/>
            <a:endParaRPr lang="en-US" dirty="0" smtClean="0">
              <a:solidFill>
                <a:srgbClr val="FF9933"/>
              </a:solidFill>
              <a:latin typeface="Verdana" pitchFamily="-111"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chemeClr val="bg1"/>
                </a:solidFill>
                <a:latin typeface="Verdana" pitchFamily="-111" charset="0"/>
              </a:rPr>
              <a:t>In a land before time, in a school not far from this one, there was a pitcher of information that was trying to teach a glass. </a:t>
            </a:r>
          </a:p>
          <a:p>
            <a:pPr eaLnBrk="1" hangingPunct="1"/>
            <a:endParaRPr lang="en-US" dirty="0"/>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3A4C508-ACAD-174D-9477-E363492F62A2}" type="slidenum">
              <a:rPr lang="en-US"/>
              <a:pPr/>
              <a:t>10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indent="0" algn="l" eaLnBrk="1" hangingPunct="1">
              <a:buFontTx/>
              <a:buNone/>
            </a:pPr>
            <a:r>
              <a:rPr lang="en-US" dirty="0" smtClean="0">
                <a:solidFill>
                  <a:schemeClr val="bg1"/>
                </a:solidFill>
                <a:latin typeface="Verdana" pitchFamily="-111" charset="0"/>
              </a:rPr>
              <a:t>Naturally, the pitcher wanted to share as much of its wisdom as possible…</a:t>
            </a:r>
            <a:endParaRPr lang="en-US" dirty="0">
              <a:solidFill>
                <a:schemeClr val="bg1"/>
              </a:solidFill>
              <a:latin typeface="Verdana" pitchFamily="-111" charset="0"/>
            </a:endParaRPr>
          </a:p>
        </p:txBody>
      </p:sp>
      <p:sp>
        <p:nvSpPr>
          <p:cNvPr id="5" name="Header Placeholder 4"/>
          <p:cNvSpPr>
            <a:spLocks noGrp="1"/>
          </p:cNvSpPr>
          <p:nvPr>
            <p:ph type="hdr" sz="quarter" idx="10"/>
          </p:nvPr>
        </p:nvSpPr>
        <p:spPr/>
        <p:txBody>
          <a:bodyPr/>
          <a:lstStyle/>
          <a:p>
            <a:pPr>
              <a:defRPr/>
            </a:pPr>
            <a:r>
              <a:rPr lang="en-US" smtClean="0"/>
              <a:t>Please put the time on your wristwatch in every _______</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913" y="1806575"/>
            <a:ext cx="1839912" cy="28797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892175" y="1806575"/>
            <a:ext cx="5367338" cy="28797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92175" y="1806575"/>
            <a:ext cx="7359650" cy="1782763"/>
          </a:xfrm>
        </p:spPr>
        <p:txBody>
          <a:bodyPr/>
          <a:lstStyle/>
          <a:p>
            <a:r>
              <a:rPr lang="x-none" smtClean="0"/>
              <a:t>Click to edit Master title style</a:t>
            </a:r>
            <a:endParaRPr lang="en-US"/>
          </a:p>
        </p:txBody>
      </p:sp>
      <p:sp>
        <p:nvSpPr>
          <p:cNvPr id="3" name="Content Placeholder 2"/>
          <p:cNvSpPr>
            <a:spLocks noGrp="1"/>
          </p:cNvSpPr>
          <p:nvPr>
            <p:ph sz="half" idx="1"/>
          </p:nvPr>
        </p:nvSpPr>
        <p:spPr>
          <a:xfrm>
            <a:off x="892175" y="3657600"/>
            <a:ext cx="3603625" cy="10287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quarter" idx="2"/>
          </p:nvPr>
        </p:nvSpPr>
        <p:spPr>
          <a:xfrm>
            <a:off x="4648200" y="365760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Content Placeholder 4"/>
          <p:cNvSpPr>
            <a:spLocks noGrp="1"/>
          </p:cNvSpPr>
          <p:nvPr>
            <p:ph sz="quarter" idx="3"/>
          </p:nvPr>
        </p:nvSpPr>
        <p:spPr>
          <a:xfrm>
            <a:off x="4648200" y="424815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92175" y="1806575"/>
            <a:ext cx="7359650" cy="1782763"/>
          </a:xfrm>
        </p:spPr>
        <p:txBody>
          <a:bodyPr/>
          <a:lstStyle/>
          <a:p>
            <a:r>
              <a:rPr lang="x-none" smtClean="0"/>
              <a:t>Click to edit Master title style</a:t>
            </a:r>
            <a:endParaRPr lang="en-US"/>
          </a:p>
        </p:txBody>
      </p:sp>
      <p:sp>
        <p:nvSpPr>
          <p:cNvPr id="3" name="Content Placeholder 2"/>
          <p:cNvSpPr>
            <a:spLocks noGrp="1"/>
          </p:cNvSpPr>
          <p:nvPr>
            <p:ph sz="quarter" idx="1"/>
          </p:nvPr>
        </p:nvSpPr>
        <p:spPr>
          <a:xfrm>
            <a:off x="892175" y="365760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quarter" idx="2"/>
          </p:nvPr>
        </p:nvSpPr>
        <p:spPr>
          <a:xfrm>
            <a:off x="4648200" y="365760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Content Placeholder 4"/>
          <p:cNvSpPr>
            <a:spLocks noGrp="1"/>
          </p:cNvSpPr>
          <p:nvPr>
            <p:ph sz="quarter" idx="3"/>
          </p:nvPr>
        </p:nvSpPr>
        <p:spPr>
          <a:xfrm>
            <a:off x="892175" y="424815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Content Placeholder 5"/>
          <p:cNvSpPr>
            <a:spLocks noGrp="1"/>
          </p:cNvSpPr>
          <p:nvPr>
            <p:ph sz="quarter" idx="4"/>
          </p:nvPr>
        </p:nvSpPr>
        <p:spPr>
          <a:xfrm>
            <a:off x="4648200" y="4248150"/>
            <a:ext cx="3603625" cy="43815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892175" y="3657600"/>
            <a:ext cx="3603625" cy="102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3657600"/>
            <a:ext cx="3603625" cy="1028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92175" y="1806575"/>
            <a:ext cx="7359650" cy="1782763"/>
          </a:xfrm>
          <a:prstGeom prst="rect">
            <a:avLst/>
          </a:prstGeom>
          <a:noFill/>
          <a:ln w="12700">
            <a:noFill/>
            <a:miter lim="800000"/>
            <a:headEnd/>
            <a:tailEnd/>
          </a:ln>
        </p:spPr>
        <p:txBody>
          <a:bodyPr vert="horz" wrap="square" lIns="82296" tIns="41148" rIns="82296" bIns="41148"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92175" y="3657600"/>
            <a:ext cx="7359650" cy="1028700"/>
          </a:xfrm>
          <a:prstGeom prst="rect">
            <a:avLst/>
          </a:prstGeom>
          <a:noFill/>
          <a:ln w="12700">
            <a:noFill/>
            <a:miter lim="800000"/>
            <a:headEnd/>
            <a:tailEnd/>
          </a:ln>
        </p:spPr>
        <p:txBody>
          <a:bodyPr vert="horz" wrap="square" lIns="82296" tIns="41148" rIns="82296" bIns="4114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marL="22225" indent="-22225" algn="ctr" defTabSz="822325" rtl="0" eaLnBrk="0" fontAlgn="base" hangingPunct="0">
        <a:spcBef>
          <a:spcPct val="0"/>
        </a:spcBef>
        <a:spcAft>
          <a:spcPts val="175"/>
        </a:spcAft>
        <a:defRPr sz="5000">
          <a:solidFill>
            <a:schemeClr val="tx1"/>
          </a:solidFill>
          <a:latin typeface="+mj-lt"/>
          <a:ea typeface="ＭＳ Ｐゴシック" pitchFamily="-111" charset="-128"/>
          <a:cs typeface="ＭＳ Ｐゴシック" pitchFamily="-111" charset="-128"/>
        </a:defRPr>
      </a:lvl1pPr>
      <a:lvl2pPr marL="22225" indent="-22225" algn="ctr" defTabSz="822325" rtl="0" eaLnBrk="0" fontAlgn="base" hangingPunct="0">
        <a:spcBef>
          <a:spcPct val="0"/>
        </a:spcBef>
        <a:spcAft>
          <a:spcPts val="175"/>
        </a:spcAft>
        <a:defRPr sz="5000">
          <a:solidFill>
            <a:schemeClr val="tx1"/>
          </a:solidFill>
          <a:latin typeface="Lucida Handwriting" pitchFamily="-111" charset="0"/>
          <a:ea typeface="ＭＳ Ｐゴシック" pitchFamily="-111" charset="-128"/>
          <a:cs typeface="ＭＳ Ｐゴシック" pitchFamily="-111" charset="-128"/>
        </a:defRPr>
      </a:lvl2pPr>
      <a:lvl3pPr marL="22225" indent="-22225" algn="ctr" defTabSz="822325" rtl="0" eaLnBrk="0" fontAlgn="base" hangingPunct="0">
        <a:spcBef>
          <a:spcPct val="0"/>
        </a:spcBef>
        <a:spcAft>
          <a:spcPts val="175"/>
        </a:spcAft>
        <a:defRPr sz="5000">
          <a:solidFill>
            <a:schemeClr val="tx1"/>
          </a:solidFill>
          <a:latin typeface="Lucida Handwriting" pitchFamily="-111" charset="0"/>
          <a:ea typeface="ＭＳ Ｐゴシック" pitchFamily="-111" charset="-128"/>
          <a:cs typeface="ＭＳ Ｐゴシック" pitchFamily="-111" charset="-128"/>
        </a:defRPr>
      </a:lvl3pPr>
      <a:lvl4pPr marL="22225" indent="-22225" algn="ctr" defTabSz="822325" rtl="0" eaLnBrk="0" fontAlgn="base" hangingPunct="0">
        <a:spcBef>
          <a:spcPct val="0"/>
        </a:spcBef>
        <a:spcAft>
          <a:spcPts val="175"/>
        </a:spcAft>
        <a:defRPr sz="5000">
          <a:solidFill>
            <a:schemeClr val="tx1"/>
          </a:solidFill>
          <a:latin typeface="Lucida Handwriting" pitchFamily="-111" charset="0"/>
          <a:ea typeface="ＭＳ Ｐゴシック" pitchFamily="-111" charset="-128"/>
          <a:cs typeface="ＭＳ Ｐゴシック" pitchFamily="-111" charset="-128"/>
        </a:defRPr>
      </a:lvl4pPr>
      <a:lvl5pPr marL="22225" indent="-22225" algn="ctr" defTabSz="822325" rtl="0" eaLnBrk="0" fontAlgn="base" hangingPunct="0">
        <a:spcBef>
          <a:spcPct val="0"/>
        </a:spcBef>
        <a:spcAft>
          <a:spcPts val="175"/>
        </a:spcAft>
        <a:defRPr sz="5000">
          <a:solidFill>
            <a:schemeClr val="tx1"/>
          </a:solidFill>
          <a:latin typeface="Lucida Handwriting" pitchFamily="-111" charset="0"/>
          <a:ea typeface="ＭＳ Ｐゴシック" pitchFamily="-111" charset="-128"/>
          <a:cs typeface="ＭＳ Ｐゴシック" pitchFamily="-111" charset="-128"/>
        </a:defRPr>
      </a:lvl5pPr>
      <a:lvl6pPr marL="479425" algn="ctr" defTabSz="822325" rtl="0" fontAlgn="base">
        <a:spcBef>
          <a:spcPct val="0"/>
        </a:spcBef>
        <a:spcAft>
          <a:spcPts val="175"/>
        </a:spcAft>
        <a:defRPr sz="5000">
          <a:solidFill>
            <a:schemeClr val="tx1"/>
          </a:solidFill>
          <a:latin typeface="Lucida Handwriting" pitchFamily="-111" charset="0"/>
        </a:defRPr>
      </a:lvl6pPr>
      <a:lvl7pPr marL="936625" algn="ctr" defTabSz="822325" rtl="0" fontAlgn="base">
        <a:spcBef>
          <a:spcPct val="0"/>
        </a:spcBef>
        <a:spcAft>
          <a:spcPts val="175"/>
        </a:spcAft>
        <a:defRPr sz="5000">
          <a:solidFill>
            <a:schemeClr val="tx1"/>
          </a:solidFill>
          <a:latin typeface="Lucida Handwriting" pitchFamily="-111" charset="0"/>
        </a:defRPr>
      </a:lvl7pPr>
      <a:lvl8pPr marL="1393825" algn="ctr" defTabSz="822325" rtl="0" fontAlgn="base">
        <a:spcBef>
          <a:spcPct val="0"/>
        </a:spcBef>
        <a:spcAft>
          <a:spcPts val="175"/>
        </a:spcAft>
        <a:defRPr sz="5000">
          <a:solidFill>
            <a:schemeClr val="tx1"/>
          </a:solidFill>
          <a:latin typeface="Lucida Handwriting" pitchFamily="-111" charset="0"/>
        </a:defRPr>
      </a:lvl8pPr>
      <a:lvl9pPr marL="1851025" algn="ctr" defTabSz="822325" rtl="0" fontAlgn="base">
        <a:spcBef>
          <a:spcPct val="0"/>
        </a:spcBef>
        <a:spcAft>
          <a:spcPts val="175"/>
        </a:spcAft>
        <a:defRPr sz="5000">
          <a:solidFill>
            <a:schemeClr val="tx1"/>
          </a:solidFill>
          <a:latin typeface="Lucida Handwriting" pitchFamily="-111" charset="0"/>
        </a:defRPr>
      </a:lvl9pPr>
    </p:titleStyle>
    <p:bodyStyle>
      <a:lvl1pPr marL="22225" indent="-22225" algn="ctr" defTabSz="822325" rtl="0" eaLnBrk="0" fontAlgn="base" hangingPunct="0">
        <a:spcBef>
          <a:spcPct val="0"/>
        </a:spcBef>
        <a:spcAft>
          <a:spcPts val="175"/>
        </a:spcAft>
        <a:buChar char="•"/>
        <a:defRPr sz="2500">
          <a:solidFill>
            <a:schemeClr val="tx1"/>
          </a:solidFill>
          <a:latin typeface="+mn-lt"/>
          <a:ea typeface="ＭＳ Ｐゴシック" pitchFamily="-111" charset="-128"/>
          <a:cs typeface="ＭＳ Ｐゴシック" pitchFamily="-111" charset="-128"/>
        </a:defRPr>
      </a:lvl1pPr>
      <a:lvl2pPr marL="46038" indent="411163" algn="ctr" defTabSz="822325" rtl="0" eaLnBrk="0" fontAlgn="base" hangingPunct="0">
        <a:spcBef>
          <a:spcPct val="0"/>
        </a:spcBef>
        <a:spcAft>
          <a:spcPts val="175"/>
        </a:spcAft>
        <a:buChar char="–"/>
        <a:defRPr sz="2500">
          <a:solidFill>
            <a:schemeClr val="tx1"/>
          </a:solidFill>
          <a:latin typeface="+mn-lt"/>
          <a:ea typeface="ＭＳ Ｐゴシック" pitchFamily="-111" charset="-128"/>
        </a:defRPr>
      </a:lvl2pPr>
      <a:lvl3pPr marL="68263" indent="846138" algn="ctr" defTabSz="822325" rtl="0" eaLnBrk="0" fontAlgn="base" hangingPunct="0">
        <a:spcBef>
          <a:spcPct val="0"/>
        </a:spcBef>
        <a:spcAft>
          <a:spcPts val="175"/>
        </a:spcAft>
        <a:buChar char="•"/>
        <a:defRPr sz="2500">
          <a:solidFill>
            <a:schemeClr val="tx1"/>
          </a:solidFill>
          <a:latin typeface="+mn-lt"/>
          <a:ea typeface="ＭＳ Ｐゴシック" pitchFamily="-111" charset="-128"/>
        </a:defRPr>
      </a:lvl3pPr>
      <a:lvl4pPr marL="92075" indent="1279525" algn="ctr" defTabSz="822325" rtl="0" eaLnBrk="0" fontAlgn="base" hangingPunct="0">
        <a:spcBef>
          <a:spcPct val="0"/>
        </a:spcBef>
        <a:spcAft>
          <a:spcPts val="175"/>
        </a:spcAft>
        <a:buChar char="–"/>
        <a:defRPr sz="2500">
          <a:solidFill>
            <a:schemeClr val="tx1"/>
          </a:solidFill>
          <a:latin typeface="+mn-lt"/>
          <a:ea typeface="ＭＳ Ｐゴシック" pitchFamily="-111" charset="-128"/>
        </a:defRPr>
      </a:lvl4pPr>
      <a:lvl5pPr marL="114300" indent="1714500" algn="ctr" defTabSz="822325" rtl="0" eaLnBrk="0" fontAlgn="base" hangingPunct="0">
        <a:spcBef>
          <a:spcPct val="0"/>
        </a:spcBef>
        <a:spcAft>
          <a:spcPts val="175"/>
        </a:spcAft>
        <a:buChar char="»"/>
        <a:defRPr sz="2500">
          <a:solidFill>
            <a:schemeClr val="tx1"/>
          </a:solidFill>
          <a:latin typeface="+mn-lt"/>
          <a:ea typeface="ＭＳ Ｐゴシック" pitchFamily="-111" charset="-128"/>
        </a:defRPr>
      </a:lvl5pPr>
      <a:lvl6pPr marL="571500" algn="ctr" defTabSz="822325" rtl="0" fontAlgn="base">
        <a:spcBef>
          <a:spcPct val="0"/>
        </a:spcBef>
        <a:spcAft>
          <a:spcPts val="175"/>
        </a:spcAft>
        <a:defRPr sz="2500">
          <a:solidFill>
            <a:schemeClr val="tx1"/>
          </a:solidFill>
          <a:latin typeface="+mn-lt"/>
          <a:ea typeface="ＭＳ Ｐゴシック" pitchFamily="-111" charset="-128"/>
        </a:defRPr>
      </a:lvl6pPr>
      <a:lvl7pPr marL="1028700" algn="ctr" defTabSz="822325" rtl="0" fontAlgn="base">
        <a:spcBef>
          <a:spcPct val="0"/>
        </a:spcBef>
        <a:spcAft>
          <a:spcPts val="175"/>
        </a:spcAft>
        <a:defRPr sz="2500">
          <a:solidFill>
            <a:schemeClr val="tx1"/>
          </a:solidFill>
          <a:latin typeface="+mn-lt"/>
          <a:ea typeface="ＭＳ Ｐゴシック" pitchFamily="-111" charset="-128"/>
        </a:defRPr>
      </a:lvl7pPr>
      <a:lvl8pPr marL="1485900" algn="ctr" defTabSz="822325" rtl="0" fontAlgn="base">
        <a:spcBef>
          <a:spcPct val="0"/>
        </a:spcBef>
        <a:spcAft>
          <a:spcPts val="175"/>
        </a:spcAft>
        <a:defRPr sz="2500">
          <a:solidFill>
            <a:schemeClr val="tx1"/>
          </a:solidFill>
          <a:latin typeface="+mn-lt"/>
          <a:ea typeface="ＭＳ Ｐゴシック" pitchFamily="-111" charset="-128"/>
        </a:defRPr>
      </a:lvl8pPr>
      <a:lvl9pPr marL="1943100" algn="ctr" defTabSz="822325" rtl="0" fontAlgn="base">
        <a:spcBef>
          <a:spcPct val="0"/>
        </a:spcBef>
        <a:spcAft>
          <a:spcPts val="175"/>
        </a:spcAft>
        <a:defRPr sz="25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wmf"/><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7.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ideo" Target="file:///C:\mydocs\Speaking\Engaging%20Students\high_voltage_disconnect_switch.wmv"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video" Target="clickers_short.wmv" TargetMode="External"/><Relationship Id="rId5" Type="http://schemas.openxmlformats.org/officeDocument/2006/relationships/image" Target="../media/image35.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25.jpeg"/><Relationship Id="rId4" Type="http://schemas.openxmlformats.org/officeDocument/2006/relationships/image" Target="../media/image40.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eacher"/>
          <p:cNvPicPr>
            <a:picLocks noChangeAspect="1" noChangeArrowheads="1"/>
          </p:cNvPicPr>
          <p:nvPr/>
        </p:nvPicPr>
        <p:blipFill>
          <a:blip r:embed="rId3"/>
          <a:srcRect l="1639" t="3809" b="13937"/>
          <a:stretch>
            <a:fillRect/>
          </a:stretch>
        </p:blipFill>
        <p:spPr bwMode="auto">
          <a:xfrm>
            <a:off x="0" y="0"/>
            <a:ext cx="9144000" cy="6858000"/>
          </a:xfrm>
          <a:prstGeom prst="rect">
            <a:avLst/>
          </a:prstGeom>
          <a:noFill/>
          <a:ln w="9525">
            <a:noFill/>
            <a:miter lim="800000"/>
            <a:headEnd/>
            <a:tailEnd/>
          </a:ln>
        </p:spPr>
      </p:pic>
      <p:sp>
        <p:nvSpPr>
          <p:cNvPr id="17411" name="Rectangle 2"/>
          <p:cNvSpPr>
            <a:spLocks noGrp="1" noChangeArrowheads="1"/>
          </p:cNvSpPr>
          <p:nvPr>
            <p:ph type="subTitle" idx="4294967295"/>
          </p:nvPr>
        </p:nvSpPr>
        <p:spPr>
          <a:xfrm>
            <a:off x="3211513" y="814388"/>
            <a:ext cx="4495800" cy="2409825"/>
          </a:xfrm>
        </p:spPr>
        <p:txBody>
          <a:bodyPr/>
          <a:lstStyle/>
          <a:p>
            <a:pPr indent="0" eaLnBrk="1" hangingPunct="1">
              <a:buFontTx/>
              <a:buNone/>
            </a:pPr>
            <a:r>
              <a:rPr lang="en-US" sz="4200" b="1">
                <a:solidFill>
                  <a:schemeClr val="bg1"/>
                </a:solidFill>
                <a:latin typeface="Lucida Handwriting" pitchFamily="-111" charset="0"/>
              </a:rPr>
              <a:t>10 Easy Ways to  Engage Students</a:t>
            </a:r>
            <a:endParaRPr lang="en-US" sz="4200" b="1">
              <a:latin typeface="Lucida Handwriting" pitchFamily="-111"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6707" name="Rectangle 3"/>
          <p:cNvSpPr>
            <a:spLocks noGrp="1" noChangeArrowheads="1"/>
          </p:cNvSpPr>
          <p:nvPr>
            <p:ph sz="half" idx="1"/>
          </p:nvPr>
        </p:nvSpPr>
        <p:spPr>
          <a:xfrm>
            <a:off x="566738" y="1828800"/>
            <a:ext cx="4995862" cy="4267200"/>
          </a:xfrm>
        </p:spPr>
        <p:txBody>
          <a:bodyPr/>
          <a:lstStyle/>
          <a:p>
            <a:pPr indent="0" algn="l" eaLnBrk="1" hangingPunct="1">
              <a:buFontTx/>
              <a:buNone/>
            </a:pPr>
            <a:r>
              <a:rPr lang="en-US" b="1" i="1" dirty="0" smtClean="0">
                <a:solidFill>
                  <a:schemeClr val="bg1"/>
                </a:solidFill>
                <a:latin typeface="Verdana" pitchFamily="-111" charset="0"/>
              </a:rPr>
              <a:t>What’s </a:t>
            </a:r>
            <a:r>
              <a:rPr lang="en-US" b="1" i="1" dirty="0">
                <a:solidFill>
                  <a:schemeClr val="bg1"/>
                </a:solidFill>
                <a:latin typeface="Verdana" pitchFamily="-111" charset="0"/>
              </a:rPr>
              <a:t>the moral of the </a:t>
            </a:r>
            <a:r>
              <a:rPr lang="en-US" b="1" i="1" dirty="0" smtClean="0">
                <a:solidFill>
                  <a:schemeClr val="bg1"/>
                </a:solidFill>
                <a:latin typeface="Verdana" pitchFamily="-111" charset="0"/>
              </a:rPr>
              <a:t>story for learning?</a:t>
            </a:r>
            <a:endParaRPr lang="en-US" b="1" i="1" dirty="0">
              <a:solidFill>
                <a:schemeClr val="bg1"/>
              </a:solidFill>
              <a:latin typeface="Verdana" pitchFamily="-111" charset="0"/>
            </a:endParaRPr>
          </a:p>
        </p:txBody>
      </p:sp>
      <p:sp>
        <p:nvSpPr>
          <p:cNvPr id="78851" name="Rectangle 8"/>
          <p:cNvSpPr>
            <a:spLocks noChangeArrowheads="1"/>
          </p:cNvSpPr>
          <p:nvPr/>
        </p:nvSpPr>
        <p:spPr bwMode="auto">
          <a:xfrm>
            <a:off x="533400" y="868363"/>
            <a:ext cx="73914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rgbClr val="FF9933"/>
                </a:solidFill>
                <a:latin typeface="Lucida Handwriting" pitchFamily="-111" charset="0"/>
              </a:rPr>
              <a:t>Engaging Students</a:t>
            </a:r>
            <a:endParaRPr lang="en-US" sz="3600" b="1" dirty="0">
              <a:solidFill>
                <a:srgbClr val="FF9933"/>
              </a:solidFill>
              <a:latin typeface="Lucida Handwriting" pitchFamily="-111" charset="0"/>
            </a:endParaRPr>
          </a:p>
        </p:txBody>
      </p:sp>
      <p:pic>
        <p:nvPicPr>
          <p:cNvPr id="78852" name="Picture 9"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pic>
        <p:nvPicPr>
          <p:cNvPr id="1736708" name="Picture 4" descr="ndghzt1b[1]"/>
          <p:cNvPicPr>
            <a:picLocks noGrp="1" noChangeAspect="1" noChangeArrowheads="1"/>
          </p:cNvPicPr>
          <p:nvPr>
            <p:ph sz="quarter" idx="3"/>
          </p:nvPr>
        </p:nvPicPr>
        <p:blipFill>
          <a:blip r:embed="rId4"/>
          <a:srcRect/>
          <a:stretch>
            <a:fillRect/>
          </a:stretch>
        </p:blipFill>
        <p:spPr>
          <a:xfrm>
            <a:off x="5562600" y="1447800"/>
            <a:ext cx="3352800" cy="3222625"/>
          </a:xfrm>
        </p:spPr>
      </p:pic>
      <p:pic>
        <p:nvPicPr>
          <p:cNvPr id="1736710" name="Picture 6" descr="usuevkq2[1]"/>
          <p:cNvPicPr>
            <a:picLocks noGrp="1" noChangeAspect="1" noChangeArrowheads="1"/>
          </p:cNvPicPr>
          <p:nvPr>
            <p:ph sz="quarter" idx="2"/>
          </p:nvPr>
        </p:nvPicPr>
        <p:blipFill>
          <a:blip r:embed="rId5"/>
          <a:srcRect/>
          <a:stretch>
            <a:fillRect/>
          </a:stretch>
        </p:blipFill>
        <p:spPr>
          <a:xfrm>
            <a:off x="5257800" y="3390900"/>
            <a:ext cx="3657600" cy="3467100"/>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36708"/>
                                        </p:tgtEl>
                                        <p:attrNameLst>
                                          <p:attrName>style.visibility</p:attrName>
                                        </p:attrNameLst>
                                      </p:cBhvr>
                                      <p:to>
                                        <p:strVal val="visible"/>
                                      </p:to>
                                    </p:set>
                                    <p:anim calcmode="lin" valueType="num">
                                      <p:cBhvr>
                                        <p:cTn id="7" dur="1000" fill="hold"/>
                                        <p:tgtEl>
                                          <p:spTgt spid="1736708"/>
                                        </p:tgtEl>
                                        <p:attrNameLst>
                                          <p:attrName>ppt_w</p:attrName>
                                        </p:attrNameLst>
                                      </p:cBhvr>
                                      <p:tavLst>
                                        <p:tav tm="0">
                                          <p:val>
                                            <p:fltVal val="0"/>
                                          </p:val>
                                        </p:tav>
                                        <p:tav tm="100000">
                                          <p:val>
                                            <p:strVal val="#ppt_w"/>
                                          </p:val>
                                        </p:tav>
                                      </p:tavLst>
                                    </p:anim>
                                    <p:anim calcmode="lin" valueType="num">
                                      <p:cBhvr>
                                        <p:cTn id="8" dur="1000" fill="hold"/>
                                        <p:tgtEl>
                                          <p:spTgt spid="1736708"/>
                                        </p:tgtEl>
                                        <p:attrNameLst>
                                          <p:attrName>ppt_h</p:attrName>
                                        </p:attrNameLst>
                                      </p:cBhvr>
                                      <p:tavLst>
                                        <p:tav tm="0">
                                          <p:val>
                                            <p:fltVal val="0"/>
                                          </p:val>
                                        </p:tav>
                                        <p:tav tm="100000">
                                          <p:val>
                                            <p:strVal val="#ppt_h"/>
                                          </p:val>
                                        </p:tav>
                                      </p:tavLst>
                                    </p:anim>
                                    <p:anim calcmode="lin" valueType="num">
                                      <p:cBhvr>
                                        <p:cTn id="9" dur="1000" fill="hold"/>
                                        <p:tgtEl>
                                          <p:spTgt spid="1736708"/>
                                        </p:tgtEl>
                                        <p:attrNameLst>
                                          <p:attrName>style.rotation</p:attrName>
                                        </p:attrNameLst>
                                      </p:cBhvr>
                                      <p:tavLst>
                                        <p:tav tm="0">
                                          <p:val>
                                            <p:fltVal val="90"/>
                                          </p:val>
                                        </p:tav>
                                        <p:tav tm="100000">
                                          <p:val>
                                            <p:fltVal val="0"/>
                                          </p:val>
                                        </p:tav>
                                      </p:tavLst>
                                    </p:anim>
                                    <p:animEffect transition="in" filter="fade">
                                      <p:cBhvr>
                                        <p:cTn id="10" dur="1000"/>
                                        <p:tgtEl>
                                          <p:spTgt spid="1736708"/>
                                        </p:tgtEl>
                                      </p:cBhvr>
                                    </p:animEffect>
                                  </p:childTnLst>
                                </p:cTn>
                              </p:par>
                            </p:childTnLst>
                          </p:cTn>
                        </p:par>
                        <p:par>
                          <p:cTn id="11" fill="hold">
                            <p:stCondLst>
                              <p:cond delay="1000"/>
                            </p:stCondLst>
                            <p:childTnLst>
                              <p:par>
                                <p:cTn id="12" presetID="54" presetClass="entr" presetSubtype="0" accel="100000" fill="hold" nodeType="afterEffect">
                                  <p:stCondLst>
                                    <p:cond delay="500"/>
                                  </p:stCondLst>
                                  <p:childTnLst>
                                    <p:set>
                                      <p:cBhvr>
                                        <p:cTn id="13" dur="1" fill="hold">
                                          <p:stCondLst>
                                            <p:cond delay="0"/>
                                          </p:stCondLst>
                                        </p:cTn>
                                        <p:tgtEl>
                                          <p:spTgt spid="1736710"/>
                                        </p:tgtEl>
                                        <p:attrNameLst>
                                          <p:attrName>style.visibility</p:attrName>
                                        </p:attrNameLst>
                                      </p:cBhvr>
                                      <p:to>
                                        <p:strVal val="visible"/>
                                      </p:to>
                                    </p:set>
                                    <p:anim calcmode="lin" valueType="num">
                                      <p:cBhvr>
                                        <p:cTn id="14" dur="500" fill="hold"/>
                                        <p:tgtEl>
                                          <p:spTgt spid="1736710"/>
                                        </p:tgtEl>
                                        <p:attrNameLst>
                                          <p:attrName>ppt_w</p:attrName>
                                        </p:attrNameLst>
                                      </p:cBhvr>
                                      <p:tavLst>
                                        <p:tav tm="0">
                                          <p:val>
                                            <p:strVal val="#ppt_w*0.05"/>
                                          </p:val>
                                        </p:tav>
                                        <p:tav tm="100000">
                                          <p:val>
                                            <p:strVal val="#ppt_w"/>
                                          </p:val>
                                        </p:tav>
                                      </p:tavLst>
                                    </p:anim>
                                    <p:anim calcmode="lin" valueType="num">
                                      <p:cBhvr>
                                        <p:cTn id="15" dur="500" fill="hold"/>
                                        <p:tgtEl>
                                          <p:spTgt spid="1736710"/>
                                        </p:tgtEl>
                                        <p:attrNameLst>
                                          <p:attrName>ppt_h</p:attrName>
                                        </p:attrNameLst>
                                      </p:cBhvr>
                                      <p:tavLst>
                                        <p:tav tm="0">
                                          <p:val>
                                            <p:strVal val="#ppt_h"/>
                                          </p:val>
                                        </p:tav>
                                        <p:tav tm="100000">
                                          <p:val>
                                            <p:strVal val="#ppt_h"/>
                                          </p:val>
                                        </p:tav>
                                      </p:tavLst>
                                    </p:anim>
                                    <p:anim calcmode="lin" valueType="num">
                                      <p:cBhvr>
                                        <p:cTn id="16" dur="500" fill="hold"/>
                                        <p:tgtEl>
                                          <p:spTgt spid="1736710"/>
                                        </p:tgtEl>
                                        <p:attrNameLst>
                                          <p:attrName>ppt_x</p:attrName>
                                        </p:attrNameLst>
                                      </p:cBhvr>
                                      <p:tavLst>
                                        <p:tav tm="0">
                                          <p:val>
                                            <p:strVal val="#ppt_x-.2"/>
                                          </p:val>
                                        </p:tav>
                                        <p:tav tm="100000">
                                          <p:val>
                                            <p:strVal val="#ppt_x"/>
                                          </p:val>
                                        </p:tav>
                                      </p:tavLst>
                                    </p:anim>
                                    <p:anim calcmode="lin" valueType="num">
                                      <p:cBhvr>
                                        <p:cTn id="17" dur="500" fill="hold"/>
                                        <p:tgtEl>
                                          <p:spTgt spid="1736710"/>
                                        </p:tgtEl>
                                        <p:attrNameLst>
                                          <p:attrName>ppt_y</p:attrName>
                                        </p:attrNameLst>
                                      </p:cBhvr>
                                      <p:tavLst>
                                        <p:tav tm="0">
                                          <p:val>
                                            <p:strVal val="#ppt_y"/>
                                          </p:val>
                                        </p:tav>
                                        <p:tav tm="100000">
                                          <p:val>
                                            <p:strVal val="#ppt_y"/>
                                          </p:val>
                                        </p:tav>
                                      </p:tavLst>
                                    </p:anim>
                                    <p:animEffect transition="in" filter="fade">
                                      <p:cBhvr>
                                        <p:cTn id="18" dur="500"/>
                                        <p:tgtEl>
                                          <p:spTgt spid="173671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736707">
                                            <p:txEl>
                                              <p:pRg st="0" end="0"/>
                                            </p:txEl>
                                          </p:spTgt>
                                        </p:tgtEl>
                                        <p:attrNameLst>
                                          <p:attrName>style.visibility</p:attrName>
                                        </p:attrNameLst>
                                      </p:cBhvr>
                                      <p:to>
                                        <p:strVal val="visible"/>
                                      </p:to>
                                    </p:set>
                                    <p:animEffect transition="in" filter="dissolve">
                                      <p:cBhvr>
                                        <p:cTn id="23" dur="500"/>
                                        <p:tgtEl>
                                          <p:spTgt spid="1736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670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6" name="Text Box 4"/>
          <p:cNvSpPr txBox="1">
            <a:spLocks noChangeArrowheads="1"/>
          </p:cNvSpPr>
          <p:nvPr/>
        </p:nvSpPr>
        <p:spPr bwMode="auto">
          <a:xfrm>
            <a:off x="873125" y="2819400"/>
            <a:ext cx="7702550" cy="1920875"/>
          </a:xfrm>
          <a:prstGeom prst="rect">
            <a:avLst/>
          </a:prstGeom>
          <a:noFill/>
          <a:ln w="9525">
            <a:noFill/>
            <a:miter lim="800000"/>
            <a:headEnd/>
            <a:tailEnd/>
          </a:ln>
        </p:spPr>
        <p:txBody>
          <a:bodyPr>
            <a:prstTxWarp prst="textNoShape">
              <a:avLst/>
            </a:prstTxWarp>
            <a:spAutoFit/>
          </a:bodyPr>
          <a:lstStyle/>
          <a:p>
            <a:pPr defTabSz="365125"/>
            <a:r>
              <a:rPr lang="en-US" sz="4000"/>
              <a:t>It’s not what’s poured     from the pitcher, but what lands in the glass.</a:t>
            </a:r>
            <a:endParaRPr lang="en-US" sz="1800"/>
          </a:p>
        </p:txBody>
      </p:sp>
      <p:sp>
        <p:nvSpPr>
          <p:cNvPr id="80899" name="Text Box 5"/>
          <p:cNvSpPr txBox="1">
            <a:spLocks noChangeArrowheads="1"/>
          </p:cNvSpPr>
          <p:nvPr/>
        </p:nvSpPr>
        <p:spPr bwMode="auto">
          <a:xfrm>
            <a:off x="609600" y="1981200"/>
            <a:ext cx="54864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sz="4000" b="1"/>
              <a:t>What is learning?</a:t>
            </a:r>
          </a:p>
        </p:txBody>
      </p:sp>
      <p:sp>
        <p:nvSpPr>
          <p:cNvPr id="80900" name="Rectangle 7"/>
          <p:cNvSpPr>
            <a:spLocks noChangeArrowheads="1"/>
          </p:cNvSpPr>
          <p:nvPr/>
        </p:nvSpPr>
        <p:spPr bwMode="auto">
          <a:xfrm>
            <a:off x="533400" y="868363"/>
            <a:ext cx="73914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rgbClr val="FF9933"/>
                </a:solidFill>
                <a:latin typeface="Lucida Handwriting" pitchFamily="-111" charset="0"/>
              </a:rPr>
              <a:t>Engaging Students</a:t>
            </a:r>
            <a:endParaRPr lang="en-US" sz="3600" b="1" dirty="0">
              <a:solidFill>
                <a:srgbClr val="FF9933"/>
              </a:solidFill>
              <a:latin typeface="Lucida Handwriting" pitchFamily="-111" charset="0"/>
            </a:endParaRPr>
          </a:p>
        </p:txBody>
      </p:sp>
      <p:pic>
        <p:nvPicPr>
          <p:cNvPr id="80901"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8756">
                                            <p:txEl>
                                              <p:pRg st="0" end="0"/>
                                            </p:txEl>
                                          </p:spTgt>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2000" fill="hold"/>
                                        <p:tgtEl>
                                          <p:spTgt spid="1738756"/>
                                        </p:tgtEl>
                                        <p:attrNameLst>
                                          <p:attrName>fillcolor</p:attrName>
                                        </p:attrNameLst>
                                      </p:cBhvr>
                                      <p:to>
                                        <a:srgbClr val="FF6600"/>
                                      </p:to>
                                    </p:animClr>
                                    <p:set>
                                      <p:cBhvr>
                                        <p:cTn id="9" dur="2000" fill="hold"/>
                                        <p:tgtEl>
                                          <p:spTgt spid="1738756"/>
                                        </p:tgtEl>
                                        <p:attrNameLst>
                                          <p:attrName>fill.type</p:attrName>
                                        </p:attrNameLst>
                                      </p:cBhvr>
                                      <p:to>
                                        <p:strVal val="solid"/>
                                      </p:to>
                                    </p:set>
                                    <p:set>
                                      <p:cBhvr>
                                        <p:cTn id="10" dur="2000" fill="hold"/>
                                        <p:tgtEl>
                                          <p:spTgt spid="17387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875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4" name="Rectangle 2"/>
          <p:cNvSpPr>
            <a:spLocks noChangeArrowheads="1"/>
          </p:cNvSpPr>
          <p:nvPr/>
        </p:nvSpPr>
        <p:spPr bwMode="auto">
          <a:xfrm>
            <a:off x="762000" y="1905000"/>
            <a:ext cx="7878763" cy="830997"/>
          </a:xfrm>
          <a:prstGeom prst="rect">
            <a:avLst/>
          </a:prstGeom>
          <a:noFill/>
          <a:ln w="9525">
            <a:noFill/>
            <a:miter lim="800000"/>
            <a:headEnd/>
            <a:tailEnd/>
          </a:ln>
        </p:spPr>
        <p:txBody>
          <a:bodyPr>
            <a:prstTxWarp prst="textNoShape">
              <a:avLst/>
            </a:prstTxWarp>
            <a:spAutoFit/>
          </a:bodyPr>
          <a:lstStyle/>
          <a:p>
            <a:pPr marL="3175" indent="-3175" defTabSz="1431925"/>
            <a:r>
              <a:rPr lang="en-US" sz="2400" dirty="0"/>
              <a:t>A 6,000 student study of teaching physics via passive lecture v. active </a:t>
            </a:r>
            <a:r>
              <a:rPr lang="en-US" sz="2400" dirty="0" smtClean="0"/>
              <a:t>learning</a:t>
            </a:r>
            <a:endParaRPr lang="en-US" sz="2400" dirty="0"/>
          </a:p>
        </p:txBody>
      </p:sp>
      <p:grpSp>
        <p:nvGrpSpPr>
          <p:cNvPr id="27651" name="Group 8"/>
          <p:cNvGrpSpPr>
            <a:grpSpLocks/>
          </p:cNvGrpSpPr>
          <p:nvPr/>
        </p:nvGrpSpPr>
        <p:grpSpPr bwMode="auto">
          <a:xfrm>
            <a:off x="4629150" y="3722688"/>
            <a:ext cx="4286250" cy="2903537"/>
            <a:chOff x="2916" y="2345"/>
            <a:chExt cx="2700" cy="1829"/>
          </a:xfrm>
        </p:grpSpPr>
        <p:pic>
          <p:nvPicPr>
            <p:cNvPr id="1836036" name="Picture 4" descr="j0234108"/>
            <p:cNvPicPr>
              <a:picLocks noChangeAspect="1" noChangeArrowheads="1"/>
            </p:cNvPicPr>
            <p:nvPr/>
          </p:nvPicPr>
          <p:blipFill>
            <a:blip r:embed="rId3"/>
            <a:srcRect/>
            <a:stretch>
              <a:fillRect/>
            </a:stretch>
          </p:blipFill>
          <p:spPr bwMode="auto">
            <a:xfrm>
              <a:off x="3216" y="2408"/>
              <a:ext cx="2400" cy="1766"/>
            </a:xfrm>
            <a:prstGeom prst="rect">
              <a:avLst/>
            </a:prstGeom>
            <a:noFill/>
            <a:effectLst>
              <a:outerShdw blurRad="63500" dist="38099" dir="2700000" algn="ctr" rotWithShape="0">
                <a:srgbClr val="000000">
                  <a:alpha val="74998"/>
                </a:srgbClr>
              </a:outerShdw>
            </a:effectLst>
          </p:spPr>
        </p:pic>
        <p:pic>
          <p:nvPicPr>
            <p:cNvPr id="1836037" name="Picture 5" descr="tape04"/>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rot="622786">
              <a:off x="4608" y="2345"/>
              <a:ext cx="624" cy="412"/>
            </a:xfrm>
            <a:prstGeom prst="rect">
              <a:avLst/>
            </a:prstGeom>
            <a:noFill/>
            <a:effectLst>
              <a:outerShdw blurRad="63500" dist="38099" dir="2700000" algn="ctr" rotWithShape="0">
                <a:srgbClr val="000000">
                  <a:alpha val="74998"/>
                </a:srgbClr>
              </a:outerShdw>
            </a:effectLst>
          </p:spPr>
        </p:pic>
        <p:pic>
          <p:nvPicPr>
            <p:cNvPr id="1836038" name="Picture 6" descr="tap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955988">
              <a:off x="2695" y="3389"/>
              <a:ext cx="852" cy="410"/>
            </a:xfrm>
            <a:prstGeom prst="rect">
              <a:avLst/>
            </a:prstGeom>
            <a:noFill/>
            <a:effectLst>
              <a:outerShdw blurRad="63500" dist="38099" dir="2700000" algn="ctr" rotWithShape="0">
                <a:srgbClr val="000000">
                  <a:alpha val="74998"/>
                </a:srgbClr>
              </a:outerShdw>
            </a:effectLst>
          </p:spPr>
        </p:pic>
      </p:grpSp>
      <p:sp>
        <p:nvSpPr>
          <p:cNvPr id="27652"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7653" name="Picture 12" descr="underline"/>
          <p:cNvPicPr>
            <a:picLocks noChangeAspect="1" noChangeArrowheads="1"/>
          </p:cNvPicPr>
          <p:nvPr/>
        </p:nvPicPr>
        <p:blipFill>
          <a:blip r:embed="rId6"/>
          <a:srcRect/>
          <a:stretch>
            <a:fillRect/>
          </a:stretch>
        </p:blipFill>
        <p:spPr bwMode="auto">
          <a:xfrm>
            <a:off x="533400" y="1135063"/>
            <a:ext cx="8001000" cy="3127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36034">
                                            <p:txEl>
                                              <p:pRg st="0" end="0"/>
                                            </p:txEl>
                                          </p:spTgt>
                                        </p:tgtEl>
                                        <p:attrNameLst>
                                          <p:attrName>style.visibility</p:attrName>
                                        </p:attrNameLst>
                                      </p:cBhvr>
                                      <p:to>
                                        <p:strVal val="visible"/>
                                      </p:to>
                                    </p:set>
                                    <p:animEffect transition="in" filter="slide(fromBottom)">
                                      <p:cBhvr>
                                        <p:cTn id="7" dur="500"/>
                                        <p:tgtEl>
                                          <p:spTgt spid="18360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603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7653" name="Picture 12" descr="underline"/>
          <p:cNvPicPr>
            <a:picLocks noChangeAspect="1" noChangeArrowheads="1"/>
          </p:cNvPicPr>
          <p:nvPr/>
        </p:nvPicPr>
        <p:blipFill>
          <a:blip r:embed="rId3"/>
          <a:srcRect/>
          <a:stretch>
            <a:fillRect/>
          </a:stretch>
        </p:blipFill>
        <p:spPr bwMode="auto">
          <a:xfrm>
            <a:off x="533400" y="1135063"/>
            <a:ext cx="8001000" cy="312737"/>
          </a:xfrm>
          <a:prstGeom prst="rect">
            <a:avLst/>
          </a:prstGeom>
          <a:noFill/>
          <a:ln w="9525">
            <a:noFill/>
            <a:miter lim="800000"/>
            <a:headEnd/>
            <a:tailEnd/>
          </a:ln>
        </p:spPr>
      </p:pic>
      <p:sp>
        <p:nvSpPr>
          <p:cNvPr id="9" name="Text Box 5"/>
          <p:cNvSpPr txBox="1">
            <a:spLocks noChangeArrowheads="1"/>
          </p:cNvSpPr>
          <p:nvPr/>
        </p:nvSpPr>
        <p:spPr bwMode="auto">
          <a:xfrm>
            <a:off x="609600" y="5703888"/>
            <a:ext cx="1401762" cy="307975"/>
          </a:xfrm>
          <a:prstGeom prst="rect">
            <a:avLst/>
          </a:prstGeom>
          <a:noFill/>
          <a:ln w="9525">
            <a:noFill/>
            <a:miter lim="800000"/>
            <a:headEnd/>
            <a:tailEnd/>
          </a:ln>
        </p:spPr>
        <p:txBody>
          <a:bodyPr>
            <a:prstTxWarp prst="textNoShape">
              <a:avLst/>
            </a:prstTxWarp>
            <a:spAutoFit/>
          </a:bodyPr>
          <a:lstStyle/>
          <a:p>
            <a:pPr defTabSz="260350"/>
            <a:r>
              <a:rPr lang="en-US" sz="1400" dirty="0"/>
              <a:t>Hake 1998</a:t>
            </a:r>
          </a:p>
        </p:txBody>
      </p:sp>
      <p:cxnSp>
        <p:nvCxnSpPr>
          <p:cNvPr id="10" name="Straight Connector 6"/>
          <p:cNvCxnSpPr>
            <a:cxnSpLocks noChangeShapeType="1"/>
          </p:cNvCxnSpPr>
          <p:nvPr/>
        </p:nvCxnSpPr>
        <p:spPr bwMode="auto">
          <a:xfrm rot="5400000">
            <a:off x="1482725" y="3525838"/>
            <a:ext cx="2827337" cy="1587"/>
          </a:xfrm>
          <a:prstGeom prst="line">
            <a:avLst/>
          </a:prstGeom>
          <a:noFill/>
          <a:ln w="19050">
            <a:solidFill>
              <a:schemeClr val="tx1"/>
            </a:solidFill>
            <a:round/>
            <a:headEnd/>
            <a:tailEnd/>
          </a:ln>
        </p:spPr>
      </p:cxnSp>
      <p:sp>
        <p:nvSpPr>
          <p:cNvPr id="11" name="TextBox 7"/>
          <p:cNvSpPr txBox="1">
            <a:spLocks noChangeArrowheads="1"/>
          </p:cNvSpPr>
          <p:nvPr/>
        </p:nvSpPr>
        <p:spPr bwMode="auto">
          <a:xfrm>
            <a:off x="1008062" y="3867150"/>
            <a:ext cx="1887538" cy="369888"/>
          </a:xfrm>
          <a:prstGeom prst="rect">
            <a:avLst/>
          </a:prstGeom>
          <a:noFill/>
          <a:ln w="9525">
            <a:noFill/>
            <a:miter lim="800000"/>
            <a:headEnd/>
            <a:tailEnd/>
          </a:ln>
        </p:spPr>
        <p:txBody>
          <a:bodyPr>
            <a:prstTxWarp prst="textNoShape">
              <a:avLst/>
            </a:prstTxWarp>
            <a:spAutoFit/>
          </a:bodyPr>
          <a:lstStyle/>
          <a:p>
            <a:pPr algn="r"/>
            <a:r>
              <a:rPr lang="en-US" b="1"/>
              <a:t>Traditional</a:t>
            </a:r>
          </a:p>
        </p:txBody>
      </p:sp>
      <p:sp>
        <p:nvSpPr>
          <p:cNvPr id="12" name="TextBox 8"/>
          <p:cNvSpPr txBox="1">
            <a:spLocks noChangeArrowheads="1"/>
          </p:cNvSpPr>
          <p:nvPr/>
        </p:nvSpPr>
        <p:spPr bwMode="auto">
          <a:xfrm>
            <a:off x="1008062" y="2659063"/>
            <a:ext cx="1887538" cy="369887"/>
          </a:xfrm>
          <a:prstGeom prst="rect">
            <a:avLst/>
          </a:prstGeom>
          <a:noFill/>
          <a:ln w="9525">
            <a:noFill/>
            <a:miter lim="800000"/>
            <a:headEnd/>
            <a:tailEnd/>
          </a:ln>
        </p:spPr>
        <p:txBody>
          <a:bodyPr>
            <a:prstTxWarp prst="textNoShape">
              <a:avLst/>
            </a:prstTxWarp>
            <a:spAutoFit/>
          </a:bodyPr>
          <a:lstStyle/>
          <a:p>
            <a:pPr algn="r"/>
            <a:r>
              <a:rPr lang="en-US" b="1"/>
              <a:t>Interactive</a:t>
            </a:r>
          </a:p>
        </p:txBody>
      </p:sp>
      <p:sp>
        <p:nvSpPr>
          <p:cNvPr id="13" name="Rectangle 14"/>
          <p:cNvSpPr>
            <a:spLocks noChangeArrowheads="1"/>
          </p:cNvSpPr>
          <p:nvPr/>
        </p:nvSpPr>
        <p:spPr bwMode="auto">
          <a:xfrm>
            <a:off x="2895600" y="2378075"/>
            <a:ext cx="5481637" cy="979488"/>
          </a:xfrm>
          <a:prstGeom prst="rect">
            <a:avLst/>
          </a:prstGeom>
          <a:solidFill>
            <a:srgbClr val="0070C0"/>
          </a:solidFill>
          <a:ln w="9525">
            <a:solidFill>
              <a:schemeClr val="tx1"/>
            </a:solidFill>
            <a:round/>
            <a:headEnd/>
            <a:tailEnd/>
          </a:ln>
        </p:spPr>
        <p:txBody>
          <a:bodyPr wrap="none">
            <a:prstTxWarp prst="textNoShape">
              <a:avLst/>
            </a:prstTxWarp>
          </a:bodyPr>
          <a:lstStyle/>
          <a:p>
            <a:endParaRPr lang="en-US"/>
          </a:p>
        </p:txBody>
      </p:sp>
      <p:sp>
        <p:nvSpPr>
          <p:cNvPr id="14" name="Rectangle 12"/>
          <p:cNvSpPr>
            <a:spLocks noChangeArrowheads="1"/>
          </p:cNvSpPr>
          <p:nvPr/>
        </p:nvSpPr>
        <p:spPr bwMode="auto">
          <a:xfrm>
            <a:off x="2895600" y="3589338"/>
            <a:ext cx="2713037" cy="979487"/>
          </a:xfrm>
          <a:prstGeom prst="rect">
            <a:avLst/>
          </a:prstGeom>
          <a:solidFill>
            <a:schemeClr val="accent1"/>
          </a:solidFill>
          <a:ln w="9525">
            <a:solidFill>
              <a:schemeClr val="tx1"/>
            </a:solidFill>
            <a:round/>
            <a:headEnd/>
            <a:tailEnd/>
          </a:ln>
        </p:spPr>
        <p:txBody>
          <a:bodyPr wrap="none">
            <a:prstTxWarp prst="textNoShape">
              <a:avLst/>
            </a:prstTxWarp>
          </a:bodyPr>
          <a:lstStyle/>
          <a:p>
            <a:endParaRPr lang="en-US"/>
          </a:p>
        </p:txBody>
      </p:sp>
      <p:sp>
        <p:nvSpPr>
          <p:cNvPr id="15" name="TextBox 23"/>
          <p:cNvSpPr txBox="1">
            <a:spLocks noChangeArrowheads="1"/>
          </p:cNvSpPr>
          <p:nvPr/>
        </p:nvSpPr>
        <p:spPr bwMode="auto">
          <a:xfrm>
            <a:off x="3176587" y="1743075"/>
            <a:ext cx="2271713" cy="369888"/>
          </a:xfrm>
          <a:prstGeom prst="rect">
            <a:avLst/>
          </a:prstGeom>
          <a:noFill/>
          <a:ln w="9525">
            <a:noFill/>
            <a:miter lim="800000"/>
            <a:headEnd/>
            <a:tailEnd/>
          </a:ln>
        </p:spPr>
        <p:txBody>
          <a:bodyPr>
            <a:prstTxWarp prst="textNoShape">
              <a:avLst/>
            </a:prstTxWarp>
            <a:spAutoFit/>
          </a:bodyPr>
          <a:lstStyle/>
          <a:p>
            <a:r>
              <a:rPr lang="en-US" b="1" dirty="0"/>
              <a:t>Learning Gain</a:t>
            </a:r>
          </a:p>
        </p:txBody>
      </p:sp>
      <p:cxnSp>
        <p:nvCxnSpPr>
          <p:cNvPr id="16" name="Straight Arrow Connector 17"/>
          <p:cNvCxnSpPr>
            <a:cxnSpLocks noChangeShapeType="1"/>
          </p:cNvCxnSpPr>
          <p:nvPr/>
        </p:nvCxnSpPr>
        <p:spPr bwMode="auto">
          <a:xfrm>
            <a:off x="5486400" y="1966913"/>
            <a:ext cx="2057400" cy="1587"/>
          </a:xfrm>
          <a:prstGeom prst="straightConnector1">
            <a:avLst/>
          </a:prstGeom>
          <a:noFill/>
          <a:ln w="57150">
            <a:solidFill>
              <a:schemeClr val="tx1"/>
            </a:solidFill>
            <a:round/>
            <a:headEnd/>
            <a:tailEnd type="arrow"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7261" name="Rectangle 13"/>
          <p:cNvSpPr>
            <a:spLocks noChangeArrowheads="1"/>
          </p:cNvSpPr>
          <p:nvPr/>
        </p:nvSpPr>
        <p:spPr bwMode="auto">
          <a:xfrm>
            <a:off x="4648200" y="4208463"/>
            <a:ext cx="3886200" cy="1281112"/>
          </a:xfrm>
          <a:prstGeom prst="rect">
            <a:avLst/>
          </a:prstGeom>
          <a:noFill/>
          <a:ln w="9525">
            <a:noFill/>
            <a:miter lim="800000"/>
            <a:headEnd/>
            <a:tailEnd/>
          </a:ln>
        </p:spPr>
        <p:txBody>
          <a:bodyPr>
            <a:prstTxWarp prst="textNoShape">
              <a:avLst/>
            </a:prstTxWarp>
            <a:spAutoFit/>
          </a:bodyPr>
          <a:lstStyle/>
          <a:p>
            <a:pPr marL="3175" indent="-3175" defTabSz="1431925">
              <a:tabLst>
                <a:tab pos="344488" algn="dec"/>
                <a:tab pos="454025" algn="l"/>
              </a:tabLst>
            </a:pPr>
            <a:r>
              <a:rPr lang="en-US" sz="2400" b="1" dirty="0">
                <a:solidFill>
                  <a:srgbClr val="FF9933"/>
                </a:solidFill>
              </a:rPr>
              <a:t>Sometimes</a:t>
            </a:r>
          </a:p>
          <a:p>
            <a:pPr marL="3175" indent="-3175" defTabSz="1431925">
              <a:tabLst>
                <a:tab pos="344488" algn="dec"/>
                <a:tab pos="454025" algn="l"/>
              </a:tabLst>
            </a:pPr>
            <a:r>
              <a:rPr lang="en-US" sz="1800" dirty="0">
                <a:solidFill>
                  <a:schemeClr val="bg1"/>
                </a:solidFill>
              </a:rPr>
              <a:t>		8.	Use the pause procedure.</a:t>
            </a:r>
          </a:p>
          <a:p>
            <a:pPr marL="3175" indent="-3175" defTabSz="1431925">
              <a:tabLst>
                <a:tab pos="344488" algn="dec"/>
                <a:tab pos="454025" algn="l"/>
              </a:tabLst>
            </a:pPr>
            <a:r>
              <a:rPr lang="en-US" sz="1800" dirty="0">
                <a:solidFill>
                  <a:schemeClr val="bg1"/>
                </a:solidFill>
              </a:rPr>
              <a:t>		9.	Assign </a:t>
            </a:r>
            <a:r>
              <a:rPr lang="en-US" sz="1800" dirty="0" smtClean="0">
                <a:solidFill>
                  <a:schemeClr val="bg1"/>
                </a:solidFill>
              </a:rPr>
              <a:t>one-minute </a:t>
            </a:r>
            <a:r>
              <a:rPr lang="en-US" sz="1800" dirty="0">
                <a:solidFill>
                  <a:schemeClr val="bg1"/>
                </a:solidFill>
              </a:rPr>
              <a:t>papers.</a:t>
            </a:r>
          </a:p>
          <a:p>
            <a:pPr marL="3175" indent="-3175" defTabSz="1431925">
              <a:tabLst>
                <a:tab pos="344488" algn="dec"/>
                <a:tab pos="454025" algn="l"/>
              </a:tabLst>
            </a:pPr>
            <a:r>
              <a:rPr lang="en-US" sz="1800" dirty="0">
                <a:solidFill>
                  <a:schemeClr val="bg1"/>
                </a:solidFill>
              </a:rPr>
              <a:t>		10.	Try Think-Pair-Share.</a:t>
            </a:r>
          </a:p>
        </p:txBody>
      </p:sp>
      <p:sp>
        <p:nvSpPr>
          <p:cNvPr id="1717251" name="Rectangle 3"/>
          <p:cNvSpPr>
            <a:spLocks noChangeArrowheads="1"/>
          </p:cNvSpPr>
          <p:nvPr/>
        </p:nvSpPr>
        <p:spPr bwMode="auto">
          <a:xfrm>
            <a:off x="762000" y="1828800"/>
            <a:ext cx="3886200" cy="2379663"/>
          </a:xfrm>
          <a:prstGeom prst="rect">
            <a:avLst/>
          </a:prstGeom>
          <a:noFill/>
          <a:ln w="9525">
            <a:noFill/>
            <a:miter lim="800000"/>
            <a:headEnd/>
            <a:tailEnd/>
          </a:ln>
        </p:spPr>
        <p:txBody>
          <a:bodyPr>
            <a:prstTxWarp prst="textNoShape">
              <a:avLst/>
            </a:prstTxWarp>
            <a:spAutoFit/>
          </a:bodyPr>
          <a:lstStyle/>
          <a:p>
            <a:pPr defTabSz="1431925">
              <a:tabLst>
                <a:tab pos="454025" algn="dec"/>
                <a:tab pos="571500" algn="l"/>
              </a:tabLst>
            </a:pPr>
            <a:r>
              <a:rPr lang="en-US" sz="2400" b="1" dirty="0">
                <a:solidFill>
                  <a:srgbClr val="FF9933"/>
                </a:solidFill>
              </a:rPr>
              <a:t>Always</a:t>
            </a:r>
            <a:endParaRPr lang="en-US" sz="1800" b="1" u="sng" dirty="0">
              <a:solidFill>
                <a:srgbClr val="FF9933"/>
              </a:solidFill>
            </a:endParaRPr>
          </a:p>
          <a:p>
            <a:pPr defTabSz="1431925">
              <a:buFont typeface="Arial" pitchFamily="-111" charset="0"/>
              <a:buNone/>
              <a:tabLst>
                <a:tab pos="454025" algn="dec"/>
                <a:tab pos="571500" algn="l"/>
              </a:tabLst>
            </a:pPr>
            <a:r>
              <a:rPr lang="en-US" sz="1800" dirty="0">
                <a:solidFill>
                  <a:schemeClr val="bg1"/>
                </a:solidFill>
              </a:rPr>
              <a:t>	1.	Maintain sustained eye 		contact.</a:t>
            </a:r>
          </a:p>
          <a:p>
            <a:pPr defTabSz="1431925">
              <a:buFont typeface="Arial" pitchFamily="-111" charset="0"/>
              <a:buNone/>
              <a:tabLst>
                <a:tab pos="454025" algn="dec"/>
                <a:tab pos="571500" algn="l"/>
              </a:tabLst>
            </a:pPr>
            <a:r>
              <a:rPr lang="en-US" sz="1800" dirty="0">
                <a:solidFill>
                  <a:schemeClr val="bg1"/>
                </a:solidFill>
              </a:rPr>
              <a:t>	2.	Ask before you tell.</a:t>
            </a:r>
          </a:p>
          <a:p>
            <a:pPr defTabSz="1431925">
              <a:buFont typeface="Arial" pitchFamily="-111" charset="0"/>
              <a:buNone/>
              <a:tabLst>
                <a:tab pos="454025" algn="dec"/>
                <a:tab pos="571500" algn="l"/>
              </a:tabLst>
            </a:pPr>
            <a:r>
              <a:rPr lang="en-US" sz="1800" dirty="0">
                <a:solidFill>
                  <a:schemeClr val="bg1"/>
                </a:solidFill>
              </a:rPr>
              <a:t>	3.	Create a structure for 		note-taking.</a:t>
            </a:r>
          </a:p>
          <a:p>
            <a:pPr defTabSz="1431925">
              <a:buFont typeface="Arial" pitchFamily="-111" charset="0"/>
              <a:buNone/>
              <a:tabLst>
                <a:tab pos="454025" algn="dec"/>
                <a:tab pos="571500" algn="l"/>
              </a:tabLst>
            </a:pPr>
            <a:r>
              <a:rPr lang="en-US" sz="1800" dirty="0">
                <a:solidFill>
                  <a:schemeClr val="bg1"/>
                </a:solidFill>
              </a:rPr>
              <a:t>	4.	Let your readings share 		the lectern.</a:t>
            </a:r>
            <a:endParaRPr lang="en-US" sz="1800" dirty="0">
              <a:solidFill>
                <a:srgbClr val="FF9933"/>
              </a:solidFill>
            </a:endParaRPr>
          </a:p>
        </p:txBody>
      </p:sp>
      <p:sp>
        <p:nvSpPr>
          <p:cNvPr id="1717257" name="Rectangle 9"/>
          <p:cNvSpPr>
            <a:spLocks noChangeArrowheads="1"/>
          </p:cNvSpPr>
          <p:nvPr/>
        </p:nvSpPr>
        <p:spPr bwMode="auto">
          <a:xfrm>
            <a:off x="4648200" y="1828800"/>
            <a:ext cx="3886200" cy="2286000"/>
          </a:xfrm>
          <a:prstGeom prst="rect">
            <a:avLst/>
          </a:prstGeom>
          <a:noFill/>
          <a:ln w="9525">
            <a:noFill/>
            <a:miter lim="800000"/>
            <a:headEnd/>
            <a:tailEnd/>
          </a:ln>
        </p:spPr>
        <p:txBody>
          <a:bodyPr>
            <a:prstTxWarp prst="textNoShape">
              <a:avLst/>
            </a:prstTxWarp>
            <a:spAutoFit/>
          </a:bodyPr>
          <a:lstStyle/>
          <a:p>
            <a:pPr marL="3175" indent="-3175" defTabSz="1431925">
              <a:tabLst>
                <a:tab pos="344488" algn="dec"/>
                <a:tab pos="454025" algn="l"/>
              </a:tabLst>
            </a:pPr>
            <a:r>
              <a:rPr lang="en-US" sz="2400" b="1">
                <a:solidFill>
                  <a:srgbClr val="FF9933"/>
                </a:solidFill>
              </a:rPr>
              <a:t>Never Fail to </a:t>
            </a:r>
            <a:br>
              <a:rPr lang="en-US" sz="2400" b="1">
                <a:solidFill>
                  <a:srgbClr val="FF9933"/>
                </a:solidFill>
              </a:rPr>
            </a:br>
            <a:r>
              <a:rPr lang="en-US" sz="2400" b="1">
                <a:solidFill>
                  <a:srgbClr val="FF9933"/>
                </a:solidFill>
              </a:rPr>
              <a:t>Hold Students Accountable Daily</a:t>
            </a:r>
          </a:p>
          <a:p>
            <a:pPr marL="3175" indent="-3175" defTabSz="1431925">
              <a:buFont typeface="Arial" pitchFamily="-111" charset="0"/>
              <a:buNone/>
              <a:tabLst>
                <a:tab pos="344488" algn="dec"/>
                <a:tab pos="454025" algn="l"/>
              </a:tabLst>
            </a:pPr>
            <a:r>
              <a:rPr lang="en-US" sz="1800">
                <a:solidFill>
                  <a:schemeClr val="bg1"/>
                </a:solidFill>
              </a:rPr>
              <a:t>		5.	Quiz daily. </a:t>
            </a:r>
          </a:p>
          <a:p>
            <a:pPr marL="3175" indent="-3175" defTabSz="1431925">
              <a:buFont typeface="Arial" pitchFamily="-111" charset="0"/>
              <a:buNone/>
              <a:tabLst>
                <a:tab pos="344488" algn="dec"/>
                <a:tab pos="454025" algn="l"/>
              </a:tabLst>
            </a:pPr>
            <a:r>
              <a:rPr lang="en-US" sz="1800">
                <a:solidFill>
                  <a:schemeClr val="bg1"/>
                </a:solidFill>
              </a:rPr>
              <a:t>		6.	Use “clickers.”</a:t>
            </a:r>
          </a:p>
          <a:p>
            <a:pPr marL="3175" indent="-3175" defTabSz="1431925">
              <a:buFont typeface="Arial" pitchFamily="-111" charset="0"/>
              <a:buNone/>
              <a:tabLst>
                <a:tab pos="344488" algn="dec"/>
                <a:tab pos="454025" algn="l"/>
              </a:tabLst>
            </a:pPr>
            <a:r>
              <a:rPr lang="en-US" sz="1800">
                <a:solidFill>
                  <a:schemeClr val="bg1"/>
                </a:solidFill>
              </a:rPr>
              <a:t>		7.	Call on a student every 2-3</a:t>
            </a:r>
          </a:p>
          <a:p>
            <a:pPr marL="3175" indent="-3175" defTabSz="1431925">
              <a:buFont typeface="Arial" pitchFamily="-111" charset="0"/>
              <a:buNone/>
              <a:tabLst>
                <a:tab pos="344488" algn="dec"/>
                <a:tab pos="454025" algn="l"/>
              </a:tabLst>
            </a:pPr>
            <a:r>
              <a:rPr lang="en-US" sz="1800">
                <a:solidFill>
                  <a:schemeClr val="bg1"/>
                </a:solidFill>
              </a:rPr>
              <a:t>			minutes.</a:t>
            </a:r>
          </a:p>
        </p:txBody>
      </p:sp>
      <p:pic>
        <p:nvPicPr>
          <p:cNvPr id="29701" name="Picture 11"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29702" name="Rectangle 12"/>
          <p:cNvSpPr>
            <a:spLocks noGrp="1" noChangeArrowheads="1"/>
          </p:cNvSpPr>
          <p:nvPr>
            <p:ph type="title"/>
          </p:nvPr>
        </p:nvSpPr>
        <p:spPr>
          <a:xfrm>
            <a:off x="381000" y="533400"/>
            <a:ext cx="8534400" cy="944563"/>
          </a:xfrm>
        </p:spPr>
        <p:txBody>
          <a:bodyPr/>
          <a:lstStyle/>
          <a:p>
            <a:pPr indent="0" algn="l" eaLnBrk="1" hangingPunct="1"/>
            <a:r>
              <a:rPr lang="en-US" sz="4200">
                <a:solidFill>
                  <a:srgbClr val="FF9933"/>
                </a:solidFill>
              </a:rPr>
              <a:t>10 Ways to Engage Students</a:t>
            </a:r>
            <a:endParaRPr lang="en-US"/>
          </a:p>
        </p:txBody>
      </p:sp>
      <p:grpSp>
        <p:nvGrpSpPr>
          <p:cNvPr id="29703" name="Group 14"/>
          <p:cNvGrpSpPr>
            <a:grpSpLocks/>
          </p:cNvGrpSpPr>
          <p:nvPr/>
        </p:nvGrpSpPr>
        <p:grpSpPr bwMode="auto">
          <a:xfrm>
            <a:off x="1131888" y="307975"/>
            <a:ext cx="1489075" cy="844550"/>
            <a:chOff x="713" y="194"/>
            <a:chExt cx="938" cy="532"/>
          </a:xfrm>
        </p:grpSpPr>
        <p:sp>
          <p:nvSpPr>
            <p:cNvPr id="29704" name="Text Box 15"/>
            <p:cNvSpPr txBox="1">
              <a:spLocks noChangeArrowheads="1"/>
            </p:cNvSpPr>
            <p:nvPr/>
          </p:nvSpPr>
          <p:spPr bwMode="auto">
            <a:xfrm rot="-1381078">
              <a:off x="713" y="194"/>
              <a:ext cx="789" cy="404"/>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3600" b="1">
                  <a:latin typeface="Arial" pitchFamily="-111" charset="0"/>
                </a:rPr>
                <a:t>Easy</a:t>
              </a:r>
            </a:p>
          </p:txBody>
        </p:sp>
        <p:sp>
          <p:nvSpPr>
            <p:cNvPr id="29705" name="Freeform 16"/>
            <p:cNvSpPr>
              <a:spLocks/>
            </p:cNvSpPr>
            <p:nvPr/>
          </p:nvSpPr>
          <p:spPr bwMode="auto">
            <a:xfrm>
              <a:off x="823" y="434"/>
              <a:ext cx="828" cy="292"/>
            </a:xfrm>
            <a:custGeom>
              <a:avLst/>
              <a:gdLst>
                <a:gd name="T0" fmla="*/ 0 w 828"/>
                <a:gd name="T1" fmla="*/ 292 h 292"/>
                <a:gd name="T2" fmla="*/ 166 w 828"/>
                <a:gd name="T3" fmla="*/ 183 h 292"/>
                <a:gd name="T4" fmla="*/ 217 w 828"/>
                <a:gd name="T5" fmla="*/ 166 h 292"/>
                <a:gd name="T6" fmla="*/ 280 w 828"/>
                <a:gd name="T7" fmla="*/ 132 h 292"/>
                <a:gd name="T8" fmla="*/ 520 w 828"/>
                <a:gd name="T9" fmla="*/ 75 h 292"/>
                <a:gd name="T10" fmla="*/ 640 w 828"/>
                <a:gd name="T11" fmla="*/ 40 h 292"/>
                <a:gd name="T12" fmla="*/ 828 w 828"/>
                <a:gd name="T13" fmla="*/ 0 h 292"/>
                <a:gd name="T14" fmla="*/ 0 60000 65536"/>
                <a:gd name="T15" fmla="*/ 0 60000 65536"/>
                <a:gd name="T16" fmla="*/ 0 60000 65536"/>
                <a:gd name="T17" fmla="*/ 0 60000 65536"/>
                <a:gd name="T18" fmla="*/ 0 60000 65536"/>
                <a:gd name="T19" fmla="*/ 0 60000 65536"/>
                <a:gd name="T20" fmla="*/ 0 60000 65536"/>
                <a:gd name="T21" fmla="*/ 0 w 828"/>
                <a:gd name="T22" fmla="*/ 0 h 292"/>
                <a:gd name="T23" fmla="*/ 828 w 828"/>
                <a:gd name="T24" fmla="*/ 292 h 2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8" h="292">
                  <a:moveTo>
                    <a:pt x="0" y="292"/>
                  </a:moveTo>
                  <a:cubicBezTo>
                    <a:pt x="38" y="258"/>
                    <a:pt x="115" y="196"/>
                    <a:pt x="166" y="183"/>
                  </a:cubicBezTo>
                  <a:cubicBezTo>
                    <a:pt x="216" y="150"/>
                    <a:pt x="135" y="199"/>
                    <a:pt x="217" y="166"/>
                  </a:cubicBezTo>
                  <a:cubicBezTo>
                    <a:pt x="239" y="156"/>
                    <a:pt x="257" y="140"/>
                    <a:pt x="280" y="132"/>
                  </a:cubicBezTo>
                  <a:cubicBezTo>
                    <a:pt x="354" y="105"/>
                    <a:pt x="442" y="91"/>
                    <a:pt x="520" y="75"/>
                  </a:cubicBezTo>
                  <a:cubicBezTo>
                    <a:pt x="641" y="18"/>
                    <a:pt x="525" y="64"/>
                    <a:pt x="640" y="40"/>
                  </a:cubicBezTo>
                  <a:cubicBezTo>
                    <a:pt x="703" y="26"/>
                    <a:pt x="763" y="0"/>
                    <a:pt x="828" y="0"/>
                  </a:cubicBezTo>
                </a:path>
              </a:pathLst>
            </a:custGeom>
            <a:noFill/>
            <a:ln w="38100">
              <a:solidFill>
                <a:schemeClr val="tx1"/>
              </a:solidFill>
              <a:round/>
              <a:headEnd/>
              <a:tailEnd/>
            </a:ln>
          </p:spPr>
          <p:txBody>
            <a:bodyPr wrap="none" anchor="ctr">
              <a:prstTxWarp prst="textNoShape">
                <a:avLst/>
              </a:prstTxWarp>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17251"/>
                                        </p:tgtEl>
                                        <p:attrNameLst>
                                          <p:attrName>style.visibility</p:attrName>
                                        </p:attrNameLst>
                                      </p:cBhvr>
                                      <p:to>
                                        <p:strVal val="visible"/>
                                      </p:to>
                                    </p:set>
                                    <p:animEffect transition="in" filter="wipe(up)">
                                      <p:cBhvr>
                                        <p:cTn id="7" dur="500"/>
                                        <p:tgtEl>
                                          <p:spTgt spid="17172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17257"/>
                                        </p:tgtEl>
                                        <p:attrNameLst>
                                          <p:attrName>style.visibility</p:attrName>
                                        </p:attrNameLst>
                                      </p:cBhvr>
                                      <p:to>
                                        <p:strVal val="visible"/>
                                      </p:to>
                                    </p:set>
                                    <p:animEffect transition="in" filter="wipe(up)">
                                      <p:cBhvr>
                                        <p:cTn id="12" dur="500"/>
                                        <p:tgtEl>
                                          <p:spTgt spid="17172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17261"/>
                                        </p:tgtEl>
                                        <p:attrNameLst>
                                          <p:attrName>style.visibility</p:attrName>
                                        </p:attrNameLst>
                                      </p:cBhvr>
                                      <p:to>
                                        <p:strVal val="visible"/>
                                      </p:to>
                                    </p:set>
                                    <p:animEffect transition="in" filter="wipe(up)">
                                      <p:cBhvr>
                                        <p:cTn id="17" dur="500"/>
                                        <p:tgtEl>
                                          <p:spTgt spid="1717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7261" grpId="0"/>
      <p:bldP spid="1717251" grpId="0"/>
      <p:bldP spid="17172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8"/>
          <p:cNvSpPr>
            <a:spLocks noChangeArrowheads="1"/>
          </p:cNvSpPr>
          <p:nvPr/>
        </p:nvSpPr>
        <p:spPr bwMode="auto">
          <a:xfrm>
            <a:off x="533400" y="685800"/>
            <a:ext cx="7391400" cy="823913"/>
          </a:xfrm>
          <a:prstGeom prst="rect">
            <a:avLst/>
          </a:prstGeom>
          <a:noFill/>
          <a:ln w="9525">
            <a:noFill/>
            <a:miter lim="800000"/>
            <a:headEnd/>
            <a:tailEnd/>
          </a:ln>
        </p:spPr>
        <p:txBody>
          <a:bodyPr>
            <a:prstTxWarp prst="textNoShape">
              <a:avLst/>
            </a:prstTxWarp>
            <a:spAutoFit/>
          </a:bodyPr>
          <a:lstStyle/>
          <a:p>
            <a:pPr marL="457200" indent="-457200" defTabSz="185738"/>
            <a:r>
              <a:rPr lang="en-US" sz="4800" b="1">
                <a:solidFill>
                  <a:srgbClr val="FF9933"/>
                </a:solidFill>
                <a:latin typeface="Lucida Handwriting" pitchFamily="-111" charset="0"/>
              </a:rPr>
              <a:t>Always</a:t>
            </a:r>
          </a:p>
        </p:txBody>
      </p:sp>
      <p:sp>
        <p:nvSpPr>
          <p:cNvPr id="1722374" name="Rectangle 1030"/>
          <p:cNvSpPr>
            <a:spLocks noChangeArrowheads="1"/>
          </p:cNvSpPr>
          <p:nvPr/>
        </p:nvSpPr>
        <p:spPr bwMode="auto">
          <a:xfrm>
            <a:off x="685800" y="2163763"/>
            <a:ext cx="7924800" cy="1816100"/>
          </a:xfrm>
          <a:prstGeom prst="rect">
            <a:avLst/>
          </a:prstGeom>
          <a:noFill/>
          <a:ln w="9525">
            <a:noFill/>
            <a:miter lim="800000"/>
            <a:headEnd/>
            <a:tailEnd/>
          </a:ln>
        </p:spPr>
        <p:txBody>
          <a:bodyPr>
            <a:prstTxWarp prst="textNoShape">
              <a:avLst/>
            </a:prstTxWarp>
            <a:spAutoFit/>
          </a:bodyPr>
          <a:lstStyle/>
          <a:p>
            <a:pPr marL="457200" indent="-457200">
              <a:buFont typeface="Arial" pitchFamily="-111" charset="0"/>
              <a:buAutoNum type="arabicPeriod"/>
            </a:pPr>
            <a:r>
              <a:rPr lang="en-US" sz="2800">
                <a:solidFill>
                  <a:schemeClr val="bg1"/>
                </a:solidFill>
              </a:rPr>
              <a:t>Maintain sustained eye contact.</a:t>
            </a:r>
          </a:p>
          <a:p>
            <a:pPr marL="457200" indent="-457200">
              <a:buFont typeface="Arial" pitchFamily="-111" charset="0"/>
              <a:buAutoNum type="arabicPeriod"/>
            </a:pPr>
            <a:r>
              <a:rPr lang="en-US" sz="2800">
                <a:solidFill>
                  <a:schemeClr val="bg1"/>
                </a:solidFill>
              </a:rPr>
              <a:t>Ask before you tell.</a:t>
            </a:r>
          </a:p>
          <a:p>
            <a:pPr marL="457200" indent="-457200">
              <a:buFont typeface="Arial" pitchFamily="-111" charset="0"/>
              <a:buAutoNum type="arabicPeriod"/>
            </a:pPr>
            <a:r>
              <a:rPr lang="en-US" sz="2800">
                <a:solidFill>
                  <a:schemeClr val="bg1"/>
                </a:solidFill>
              </a:rPr>
              <a:t>Create a structure for note-taking.</a:t>
            </a:r>
          </a:p>
          <a:p>
            <a:pPr marL="457200" indent="-457200">
              <a:buFont typeface="Arial" pitchFamily="-111" charset="0"/>
              <a:buAutoNum type="arabicPeriod"/>
            </a:pPr>
            <a:r>
              <a:rPr lang="en-US" sz="2800">
                <a:solidFill>
                  <a:schemeClr val="bg1"/>
                </a:solidFill>
              </a:rPr>
              <a:t>Let your readings share the lectern.</a:t>
            </a:r>
          </a:p>
        </p:txBody>
      </p:sp>
      <p:pic>
        <p:nvPicPr>
          <p:cNvPr id="31748" name="Picture 1031"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22374"/>
                                        </p:tgtEl>
                                        <p:attrNameLst>
                                          <p:attrName>style.visibility</p:attrName>
                                        </p:attrNameLst>
                                      </p:cBhvr>
                                      <p:to>
                                        <p:strVal val="visible"/>
                                      </p:to>
                                    </p:set>
                                    <p:animEffect transition="in" filter="wipe(up)">
                                      <p:cBhvr>
                                        <p:cTn id="7" dur="500"/>
                                        <p:tgtEl>
                                          <p:spTgt spid="1722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23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533400" y="358775"/>
            <a:ext cx="7391400" cy="1066800"/>
          </a:xfrm>
          <a:prstGeom prst="rect">
            <a:avLst/>
          </a:prstGeom>
          <a:noFill/>
          <a:ln w="9525">
            <a:noFill/>
            <a:miter lim="800000"/>
            <a:headEnd/>
            <a:tailEnd/>
          </a:ln>
        </p:spPr>
        <p:txBody>
          <a:bodyPr>
            <a:prstTxWarp prst="textNoShape">
              <a:avLst/>
            </a:prstTxWarp>
            <a:spAutoFit/>
          </a:bodyPr>
          <a:lstStyle/>
          <a:p>
            <a:pPr marL="798513" indent="-798513" defTabSz="185738">
              <a:lnSpc>
                <a:spcPct val="80000"/>
              </a:lnSpc>
              <a:tabLst>
                <a:tab pos="688975" algn="dec"/>
                <a:tab pos="798513" algn="l"/>
              </a:tabLst>
            </a:pPr>
            <a:r>
              <a:rPr lang="en-US" sz="4000" b="1">
                <a:solidFill>
                  <a:srgbClr val="FF9933"/>
                </a:solidFill>
                <a:latin typeface="Lucida Handwriting" pitchFamily="-111" charset="0"/>
              </a:rPr>
              <a:t>	1.	Maintain sustained eye contact</a:t>
            </a:r>
          </a:p>
        </p:txBody>
      </p:sp>
      <p:pic>
        <p:nvPicPr>
          <p:cNvPr id="33795"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33796" name="Group 10"/>
          <p:cNvGrpSpPr>
            <a:grpSpLocks/>
          </p:cNvGrpSpPr>
          <p:nvPr/>
        </p:nvGrpSpPr>
        <p:grpSpPr bwMode="auto">
          <a:xfrm>
            <a:off x="5105400" y="3379788"/>
            <a:ext cx="3657600" cy="2840037"/>
            <a:chOff x="3216" y="2129"/>
            <a:chExt cx="2304" cy="1789"/>
          </a:xfrm>
        </p:grpSpPr>
        <p:pic>
          <p:nvPicPr>
            <p:cNvPr id="1769477" name="Picture 5" descr="j0262812"/>
            <p:cNvPicPr>
              <a:picLocks noChangeAspect="1" noChangeArrowheads="1"/>
            </p:cNvPicPr>
            <p:nvPr/>
          </p:nvPicPr>
          <p:blipFill>
            <a:blip r:embed="rId4"/>
            <a:srcRect/>
            <a:stretch>
              <a:fillRect/>
            </a:stretch>
          </p:blipFill>
          <p:spPr bwMode="auto">
            <a:xfrm rot="1620152">
              <a:off x="3216" y="2400"/>
              <a:ext cx="2304" cy="1518"/>
            </a:xfrm>
            <a:prstGeom prst="rect">
              <a:avLst/>
            </a:prstGeom>
            <a:noFill/>
            <a:effectLst>
              <a:outerShdw blurRad="63500" dist="38099" dir="2700000" algn="ctr" rotWithShape="0">
                <a:srgbClr val="000000">
                  <a:alpha val="74998"/>
                </a:srgbClr>
              </a:outerShdw>
            </a:effectLst>
          </p:spPr>
        </p:pic>
        <p:pic>
          <p:nvPicPr>
            <p:cNvPr id="1769481" name="Picture 9" descr="tape0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561193">
              <a:off x="4376" y="2129"/>
              <a:ext cx="1000" cy="542"/>
            </a:xfrm>
            <a:prstGeom prst="rect">
              <a:avLst/>
            </a:prstGeom>
            <a:noFill/>
            <a:effectLst>
              <a:outerShdw blurRad="63500" dist="38099" dir="2700000" algn="ctr" rotWithShape="0">
                <a:srgbClr val="000000">
                  <a:alpha val="74998"/>
                </a:srgbClr>
              </a:outerShdw>
            </a:effectLst>
          </p:spPr>
        </p:pic>
      </p:grpSp>
      <p:sp>
        <p:nvSpPr>
          <p:cNvPr id="1769476" name="Rectangle 4"/>
          <p:cNvSpPr>
            <a:spLocks noChangeArrowheads="1"/>
          </p:cNvSpPr>
          <p:nvPr/>
        </p:nvSpPr>
        <p:spPr bwMode="auto">
          <a:xfrm>
            <a:off x="609600" y="1828800"/>
            <a:ext cx="7391400" cy="2677656"/>
          </a:xfrm>
          <a:prstGeom prst="rect">
            <a:avLst/>
          </a:prstGeom>
          <a:noFill/>
          <a:ln w="9525">
            <a:noFill/>
            <a:miter lim="800000"/>
            <a:headEnd/>
            <a:tailEnd/>
          </a:ln>
        </p:spPr>
        <p:txBody>
          <a:bodyPr>
            <a:prstTxWarp prst="textNoShape">
              <a:avLst/>
            </a:prstTxWarp>
            <a:spAutoFit/>
          </a:bodyPr>
          <a:lstStyle/>
          <a:p>
            <a:pPr marL="457200" indent="-457200" defTabSz="185738">
              <a:buFontTx/>
              <a:buChar char="•"/>
            </a:pPr>
            <a:r>
              <a:rPr lang="en-US" sz="2800" dirty="0">
                <a:solidFill>
                  <a:schemeClr val="tx2"/>
                </a:solidFill>
              </a:rPr>
              <a:t>Maintain sustained rather than fleeting eye contact.</a:t>
            </a:r>
          </a:p>
          <a:p>
            <a:pPr marL="457200" indent="-457200" defTabSz="185738">
              <a:buFontTx/>
              <a:buChar char="•"/>
            </a:pPr>
            <a:r>
              <a:rPr lang="en-US" sz="2800" dirty="0">
                <a:solidFill>
                  <a:schemeClr val="tx2"/>
                </a:solidFill>
              </a:rPr>
              <a:t>Maintain eye contact </a:t>
            </a:r>
            <a:r>
              <a:rPr lang="en-US" sz="2800" dirty="0" smtClean="0">
                <a:solidFill>
                  <a:schemeClr val="tx2"/>
                </a:solidFill>
              </a:rPr>
              <a:t/>
            </a:r>
            <a:br>
              <a:rPr lang="en-US" sz="2800" dirty="0" smtClean="0">
                <a:solidFill>
                  <a:schemeClr val="tx2"/>
                </a:solidFill>
              </a:rPr>
            </a:br>
            <a:r>
              <a:rPr lang="en-US" sz="2800" dirty="0" smtClean="0">
                <a:solidFill>
                  <a:schemeClr val="tx2"/>
                </a:solidFill>
              </a:rPr>
              <a:t>throughout </a:t>
            </a:r>
            <a:r>
              <a:rPr lang="en-US" sz="2800" dirty="0">
                <a:solidFill>
                  <a:schemeClr val="tx2"/>
                </a:solidFill>
              </a:rPr>
              <a:t>a whole </a:t>
            </a:r>
            <a:r>
              <a:rPr lang="en-US" sz="2800" dirty="0" smtClean="0">
                <a:solidFill>
                  <a:schemeClr val="tx2"/>
                </a:solidFill>
              </a:rPr>
              <a:t/>
            </a:r>
            <a:br>
              <a:rPr lang="en-US" sz="2800" dirty="0" smtClean="0">
                <a:solidFill>
                  <a:schemeClr val="tx2"/>
                </a:solidFill>
              </a:rPr>
            </a:br>
            <a:r>
              <a:rPr lang="en-US" sz="2800" dirty="0" smtClean="0">
                <a:solidFill>
                  <a:schemeClr val="tx2"/>
                </a:solidFill>
              </a:rPr>
              <a:t>sentence. </a:t>
            </a:r>
            <a:endParaRPr lang="en-US" sz="2800" dirty="0">
              <a:solidFill>
                <a:schemeClr val="tx2"/>
              </a:solidFill>
            </a:endParaRPr>
          </a:p>
          <a:p>
            <a:pPr marL="457200" indent="-457200" defTabSz="185738">
              <a:buFontTx/>
              <a:buChar char="•"/>
            </a:pPr>
            <a:r>
              <a:rPr lang="en-US" sz="2800" dirty="0">
                <a:solidFill>
                  <a:schemeClr val="tx2"/>
                </a:solidFill>
              </a:rPr>
              <a:t>Don’t </a:t>
            </a:r>
            <a:r>
              <a:rPr lang="en-US" sz="2800" dirty="0" smtClean="0">
                <a:solidFill>
                  <a:schemeClr val="tx2"/>
                </a:solidFill>
              </a:rPr>
              <a:t>flit </a:t>
            </a:r>
            <a:r>
              <a:rPr lang="en-US" sz="2800" dirty="0">
                <a:solidFill>
                  <a:schemeClr val="tx2"/>
                </a:solidFill>
              </a:rPr>
              <a:t>around.</a:t>
            </a:r>
            <a:endParaRPr lang="en-US"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69476">
                                            <p:txEl>
                                              <p:pRg st="0" end="0"/>
                                            </p:txEl>
                                          </p:spTgt>
                                        </p:tgtEl>
                                        <p:attrNameLst>
                                          <p:attrName>style.visibility</p:attrName>
                                        </p:attrNameLst>
                                      </p:cBhvr>
                                      <p:to>
                                        <p:strVal val="visible"/>
                                      </p:to>
                                    </p:set>
                                    <p:animEffect transition="in" filter="slide(fromBottom)">
                                      <p:cBhvr>
                                        <p:cTn id="7" dur="500"/>
                                        <p:tgtEl>
                                          <p:spTgt spid="17694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69476">
                                            <p:txEl>
                                              <p:pRg st="1" end="1"/>
                                            </p:txEl>
                                          </p:spTgt>
                                        </p:tgtEl>
                                        <p:attrNameLst>
                                          <p:attrName>style.visibility</p:attrName>
                                        </p:attrNameLst>
                                      </p:cBhvr>
                                      <p:to>
                                        <p:strVal val="visible"/>
                                      </p:to>
                                    </p:set>
                                    <p:animEffect transition="in" filter="slide(fromBottom)">
                                      <p:cBhvr>
                                        <p:cTn id="12" dur="500"/>
                                        <p:tgtEl>
                                          <p:spTgt spid="17694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69476">
                                            <p:txEl>
                                              <p:pRg st="2" end="2"/>
                                            </p:txEl>
                                          </p:spTgt>
                                        </p:tgtEl>
                                        <p:attrNameLst>
                                          <p:attrName>style.visibility</p:attrName>
                                        </p:attrNameLst>
                                      </p:cBhvr>
                                      <p:to>
                                        <p:strVal val="visible"/>
                                      </p:to>
                                    </p:set>
                                    <p:animEffect transition="in" filter="slide(fromBottom)">
                                      <p:cBhvr>
                                        <p:cTn id="17" dur="500"/>
                                        <p:tgtEl>
                                          <p:spTgt spid="17694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947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4420" name="Rectangle 4"/>
          <p:cNvSpPr>
            <a:spLocks noChangeArrowheads="1"/>
          </p:cNvSpPr>
          <p:nvPr/>
        </p:nvSpPr>
        <p:spPr bwMode="auto">
          <a:xfrm>
            <a:off x="609600" y="1828800"/>
            <a:ext cx="4876800" cy="2654300"/>
          </a:xfrm>
          <a:prstGeom prst="rect">
            <a:avLst/>
          </a:prstGeom>
          <a:noFill/>
          <a:ln w="9525">
            <a:noFill/>
            <a:miter lim="800000"/>
            <a:headEnd/>
            <a:tailEnd/>
          </a:ln>
        </p:spPr>
        <p:txBody>
          <a:bodyPr>
            <a:prstTxWarp prst="textNoShape">
              <a:avLst/>
            </a:prstTxWarp>
            <a:spAutoFit/>
          </a:bodyPr>
          <a:lstStyle/>
          <a:p>
            <a:pPr marL="457200" indent="-457200" defTabSz="185738">
              <a:buFontTx/>
              <a:buChar char="•"/>
            </a:pPr>
            <a:r>
              <a:rPr lang="en-US" sz="2800" dirty="0">
                <a:solidFill>
                  <a:schemeClr val="bg1"/>
                </a:solidFill>
              </a:rPr>
              <a:t>Eye contact=electric current (keeps audience plugged in).</a:t>
            </a:r>
            <a:endParaRPr lang="en-US" sz="1800" dirty="0">
              <a:solidFill>
                <a:schemeClr val="bg1"/>
              </a:solidFill>
            </a:endParaRPr>
          </a:p>
          <a:p>
            <a:pPr marL="457200" indent="-457200" defTabSz="185738">
              <a:buFontTx/>
              <a:buChar char="•"/>
            </a:pPr>
            <a:r>
              <a:rPr lang="en-US" sz="2800" dirty="0">
                <a:solidFill>
                  <a:schemeClr val="bg1"/>
                </a:solidFill>
              </a:rPr>
              <a:t>Don’t disconnect for more than ten seconds.</a:t>
            </a:r>
            <a:endParaRPr lang="en-US" sz="1800" dirty="0">
              <a:solidFill>
                <a:schemeClr val="bg1"/>
              </a:solidFill>
            </a:endParaRPr>
          </a:p>
        </p:txBody>
      </p:sp>
      <p:sp>
        <p:nvSpPr>
          <p:cNvPr id="35843" name="Rectangle 7"/>
          <p:cNvSpPr>
            <a:spLocks noChangeArrowheads="1"/>
          </p:cNvSpPr>
          <p:nvPr/>
        </p:nvSpPr>
        <p:spPr bwMode="auto">
          <a:xfrm>
            <a:off x="533400" y="358775"/>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1.	Maintain sustained eye contact</a:t>
            </a:r>
          </a:p>
        </p:txBody>
      </p:sp>
      <p:pic>
        <p:nvPicPr>
          <p:cNvPr id="35844" name="Picture 8" descr="underline"/>
          <p:cNvPicPr>
            <a:picLocks noChangeAspect="1" noChangeArrowheads="1"/>
          </p:cNvPicPr>
          <p:nvPr/>
        </p:nvPicPr>
        <p:blipFill>
          <a:blip r:embed="rId4"/>
          <a:srcRect/>
          <a:stretch>
            <a:fillRect/>
          </a:stretch>
        </p:blipFill>
        <p:spPr bwMode="auto">
          <a:xfrm>
            <a:off x="533400" y="1447800"/>
            <a:ext cx="8001000" cy="312738"/>
          </a:xfrm>
          <a:prstGeom prst="rect">
            <a:avLst/>
          </a:prstGeom>
          <a:noFill/>
          <a:ln w="9525">
            <a:noFill/>
            <a:miter lim="800000"/>
            <a:headEnd/>
            <a:tailEnd/>
          </a:ln>
        </p:spPr>
      </p:pic>
      <p:grpSp>
        <p:nvGrpSpPr>
          <p:cNvPr id="2" name="Group 10"/>
          <p:cNvGrpSpPr>
            <a:grpSpLocks/>
          </p:cNvGrpSpPr>
          <p:nvPr/>
        </p:nvGrpSpPr>
        <p:grpSpPr bwMode="auto">
          <a:xfrm>
            <a:off x="5816600" y="1828800"/>
            <a:ext cx="2589213" cy="4416425"/>
            <a:chOff x="3664" y="1152"/>
            <a:chExt cx="1631" cy="2782"/>
          </a:xfrm>
        </p:grpSpPr>
        <p:pic>
          <p:nvPicPr>
            <p:cNvPr id="1724421" name="Picture 5" descr="j0399371"/>
            <p:cNvPicPr>
              <a:picLocks noChangeAspect="1" noChangeArrowheads="1"/>
            </p:cNvPicPr>
            <p:nvPr/>
          </p:nvPicPr>
          <p:blipFill>
            <a:blip r:embed="rId5"/>
            <a:srcRect/>
            <a:stretch>
              <a:fillRect/>
            </a:stretch>
          </p:blipFill>
          <p:spPr bwMode="auto">
            <a:xfrm rot="-387775">
              <a:off x="3664" y="1488"/>
              <a:ext cx="1631" cy="2446"/>
            </a:xfrm>
            <a:prstGeom prst="rect">
              <a:avLst/>
            </a:prstGeom>
            <a:noFill/>
            <a:effectLst>
              <a:outerShdw blurRad="63500" dist="38099" dir="2700000" algn="ctr" rotWithShape="0">
                <a:srgbClr val="000000">
                  <a:alpha val="74998"/>
                </a:srgbClr>
              </a:outerShdw>
            </a:effectLst>
          </p:spPr>
        </p:pic>
        <p:pic>
          <p:nvPicPr>
            <p:cNvPr id="1724425" name="Picture 9" descr="tape0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056" y="1152"/>
              <a:ext cx="624" cy="420"/>
            </a:xfrm>
            <a:prstGeom prst="rect">
              <a:avLst/>
            </a:prstGeom>
            <a:noFill/>
            <a:effectLst>
              <a:outerShdw blurRad="63500" dist="38099" dir="2700000" algn="ctr" rotWithShape="0">
                <a:srgbClr val="000000">
                  <a:alpha val="74998"/>
                </a:srgbClr>
              </a:outerShdw>
            </a:effectLst>
          </p:spPr>
        </p:pic>
      </p:grpSp>
      <p:sp>
        <p:nvSpPr>
          <p:cNvPr id="35846" name="Text Box 11"/>
          <p:cNvSpPr txBox="1">
            <a:spLocks noChangeArrowheads="1"/>
          </p:cNvSpPr>
          <p:nvPr/>
        </p:nvSpPr>
        <p:spPr bwMode="auto">
          <a:xfrm>
            <a:off x="228600" y="6245225"/>
            <a:ext cx="1255713"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Hoff, 155</a:t>
            </a:r>
          </a:p>
        </p:txBody>
      </p:sp>
      <p:pic>
        <p:nvPicPr>
          <p:cNvPr id="10" name="high_voltage_disconnect_switch.wmv">
            <a:hlinkClick r:id="" action="ppaction://media"/>
          </p:cNvPr>
          <p:cNvPicPr/>
          <p:nvPr>
            <a:videoFile r:link="rId1"/>
          </p:nvPr>
        </p:nvPicPr>
        <p:blipFill>
          <a:blip r:embed="rId7"/>
          <a:stretch>
            <a:fillRect/>
          </a:stretch>
        </p:blipFill>
        <p:spPr>
          <a:xfrm>
            <a:off x="2819400" y="4851400"/>
            <a:ext cx="2347384" cy="176053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24420">
                                            <p:txEl>
                                              <p:pRg st="0" end="0"/>
                                            </p:txEl>
                                          </p:spTgt>
                                        </p:tgtEl>
                                        <p:attrNameLst>
                                          <p:attrName>style.visibility</p:attrName>
                                        </p:attrNameLst>
                                      </p:cBhvr>
                                      <p:to>
                                        <p:strVal val="visible"/>
                                      </p:to>
                                    </p:set>
                                    <p:animEffect transition="in" filter="slide(fromBottom)">
                                      <p:cBhvr>
                                        <p:cTn id="12" dur="500"/>
                                        <p:tgtEl>
                                          <p:spTgt spid="17244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724420">
                                            <p:txEl>
                                              <p:pRg st="1" end="1"/>
                                            </p:txEl>
                                          </p:spTgt>
                                        </p:tgtEl>
                                        <p:attrNameLst>
                                          <p:attrName>style.visibility</p:attrName>
                                        </p:attrNameLst>
                                      </p:cBhvr>
                                      <p:to>
                                        <p:strVal val="visible"/>
                                      </p:to>
                                    </p:set>
                                    <p:animEffect transition="in" filter="slide(fromBottom)">
                                      <p:cBhvr>
                                        <p:cTn id="21" dur="500"/>
                                        <p:tgtEl>
                                          <p:spTgt spid="17244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showWhenStopped="0">
                <p:cTn id="22"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172442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609600" y="1809750"/>
            <a:ext cx="4797425" cy="1800225"/>
          </a:xfrm>
          <a:prstGeom prst="rect">
            <a:avLst/>
          </a:prstGeom>
          <a:noFill/>
          <a:ln w="9525">
            <a:noFill/>
            <a:miter lim="800000"/>
            <a:headEnd/>
            <a:tailEnd/>
          </a:ln>
        </p:spPr>
        <p:txBody>
          <a:bodyPr>
            <a:prstTxWarp prst="textNoShape">
              <a:avLst/>
            </a:prstTxWarp>
            <a:spAutoFit/>
          </a:bodyPr>
          <a:lstStyle/>
          <a:p>
            <a:pPr marL="3175" indent="-3175" defTabSz="185738"/>
            <a:r>
              <a:rPr lang="en-US" sz="2800">
                <a:solidFill>
                  <a:schemeClr val="tx2"/>
                </a:solidFill>
              </a:rPr>
              <a:t>Eye contact can do more to improve your delivery than any other single improvement.</a:t>
            </a:r>
            <a:endParaRPr lang="en-US" sz="1800"/>
          </a:p>
        </p:txBody>
      </p:sp>
      <p:pic>
        <p:nvPicPr>
          <p:cNvPr id="39939" name="Picture 5" descr="j0283867"/>
          <p:cNvPicPr>
            <a:picLocks noChangeAspect="1" noChangeArrowheads="1" noCrop="1"/>
          </p:cNvPicPr>
          <p:nvPr/>
        </p:nvPicPr>
        <p:blipFill>
          <a:blip r:embed="rId3"/>
          <a:srcRect/>
          <a:stretch>
            <a:fillRect/>
          </a:stretch>
        </p:blipFill>
        <p:spPr bwMode="auto">
          <a:xfrm>
            <a:off x="5407025" y="1828800"/>
            <a:ext cx="3238500" cy="3886200"/>
          </a:xfrm>
          <a:prstGeom prst="rect">
            <a:avLst/>
          </a:prstGeom>
          <a:noFill/>
          <a:ln w="9525">
            <a:noFill/>
            <a:miter lim="800000"/>
            <a:headEnd/>
            <a:tailEnd/>
          </a:ln>
        </p:spPr>
      </p:pic>
      <p:sp>
        <p:nvSpPr>
          <p:cNvPr id="39940" name="Rectangle 7"/>
          <p:cNvSpPr>
            <a:spLocks noChangeArrowheads="1"/>
          </p:cNvSpPr>
          <p:nvPr/>
        </p:nvSpPr>
        <p:spPr bwMode="auto">
          <a:xfrm>
            <a:off x="533400" y="358775"/>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1.	Maintain sustained eye contact</a:t>
            </a:r>
          </a:p>
        </p:txBody>
      </p:sp>
      <p:pic>
        <p:nvPicPr>
          <p:cNvPr id="39941" name="Picture 8" descr="underline"/>
          <p:cNvPicPr>
            <a:picLocks noChangeAspect="1" noChangeArrowheads="1"/>
          </p:cNvPicPr>
          <p:nvPr/>
        </p:nvPicPr>
        <p:blipFill>
          <a:blip r:embed="rId4"/>
          <a:srcRect/>
          <a:stretch>
            <a:fillRect/>
          </a:stretch>
        </p:blipFill>
        <p:spPr bwMode="auto">
          <a:xfrm>
            <a:off x="533400" y="1447800"/>
            <a:ext cx="8001000" cy="312738"/>
          </a:xfrm>
          <a:prstGeom prst="rect">
            <a:avLst/>
          </a:prstGeom>
          <a:noFill/>
          <a:ln w="9525">
            <a:noFill/>
            <a:miter lim="800000"/>
            <a:headEnd/>
            <a:tailEnd/>
          </a:ln>
        </p:spPr>
      </p:pic>
      <p:sp>
        <p:nvSpPr>
          <p:cNvPr id="39942" name="Text Box 9"/>
          <p:cNvSpPr txBox="1">
            <a:spLocks noChangeArrowheads="1"/>
          </p:cNvSpPr>
          <p:nvPr/>
        </p:nvSpPr>
        <p:spPr bwMode="auto">
          <a:xfrm>
            <a:off x="228600" y="6245225"/>
            <a:ext cx="1836738"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Hoff, 117–118</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8516" name="Rectangle 4"/>
          <p:cNvSpPr>
            <a:spLocks noChangeArrowheads="1"/>
          </p:cNvSpPr>
          <p:nvPr/>
        </p:nvSpPr>
        <p:spPr bwMode="auto">
          <a:xfrm>
            <a:off x="609600" y="1828800"/>
            <a:ext cx="5181600" cy="3508375"/>
          </a:xfrm>
          <a:prstGeom prst="rect">
            <a:avLst/>
          </a:prstGeom>
          <a:noFill/>
          <a:ln w="9525">
            <a:noFill/>
            <a:miter lim="800000"/>
            <a:headEnd/>
            <a:tailEnd/>
          </a:ln>
        </p:spPr>
        <p:txBody>
          <a:bodyPr>
            <a:prstTxWarp prst="textNoShape">
              <a:avLst/>
            </a:prstTxWarp>
            <a:spAutoFit/>
          </a:bodyPr>
          <a:lstStyle/>
          <a:p>
            <a:pPr marL="457200" indent="-457200" defTabSz="185738"/>
            <a:r>
              <a:rPr lang="en-US" sz="2800" b="1" dirty="0">
                <a:solidFill>
                  <a:schemeClr val="bg1"/>
                </a:solidFill>
              </a:rPr>
              <a:t>Let’s try it</a:t>
            </a:r>
          </a:p>
          <a:p>
            <a:pPr marL="457200" indent="-457200" defTabSz="185738"/>
            <a:r>
              <a:rPr lang="en-US" sz="2800" dirty="0">
                <a:solidFill>
                  <a:schemeClr val="bg1"/>
                </a:solidFill>
              </a:rPr>
              <a:t>Work in </a:t>
            </a:r>
            <a:r>
              <a:rPr lang="en-US" sz="2800" dirty="0" smtClean="0">
                <a:solidFill>
                  <a:schemeClr val="bg1"/>
                </a:solidFill>
              </a:rPr>
              <a:t>groups of three</a:t>
            </a:r>
            <a:endParaRPr lang="en-US" sz="2800" dirty="0">
              <a:solidFill>
                <a:schemeClr val="bg1"/>
              </a:solidFill>
            </a:endParaRPr>
          </a:p>
          <a:p>
            <a:pPr marL="457200" indent="-457200" defTabSz="185738"/>
            <a:r>
              <a:rPr lang="en-US" sz="2800" dirty="0">
                <a:solidFill>
                  <a:schemeClr val="bg1"/>
                </a:solidFill>
              </a:rPr>
              <a:t>When you are the speaker: </a:t>
            </a:r>
          </a:p>
          <a:p>
            <a:pPr marL="457200" indent="-457200" defTabSz="185738">
              <a:buFontTx/>
              <a:buChar char="•"/>
            </a:pPr>
            <a:r>
              <a:rPr lang="en-US" sz="2800" dirty="0">
                <a:solidFill>
                  <a:schemeClr val="bg1"/>
                </a:solidFill>
              </a:rPr>
              <a:t>Talk about your own experience with trying to engage students.</a:t>
            </a:r>
          </a:p>
          <a:p>
            <a:pPr marL="457200" indent="-457200" defTabSz="185738">
              <a:buFontTx/>
              <a:buChar char="•"/>
            </a:pPr>
            <a:r>
              <a:rPr lang="en-US" sz="2800" dirty="0">
                <a:solidFill>
                  <a:schemeClr val="bg1"/>
                </a:solidFill>
              </a:rPr>
              <a:t>Experiment with good principles of eye contact.</a:t>
            </a:r>
            <a:endParaRPr lang="en-US" sz="1800" dirty="0">
              <a:solidFill>
                <a:schemeClr val="bg1"/>
              </a:solidFill>
            </a:endParaRPr>
          </a:p>
        </p:txBody>
      </p:sp>
      <p:sp>
        <p:nvSpPr>
          <p:cNvPr id="41987" name="Rectangle 7"/>
          <p:cNvSpPr>
            <a:spLocks noChangeArrowheads="1"/>
          </p:cNvSpPr>
          <p:nvPr/>
        </p:nvSpPr>
        <p:spPr bwMode="auto">
          <a:xfrm>
            <a:off x="533400" y="358775"/>
            <a:ext cx="7391400" cy="1066800"/>
          </a:xfrm>
          <a:prstGeom prst="rect">
            <a:avLst/>
          </a:prstGeom>
          <a:noFill/>
          <a:ln w="9525">
            <a:noFill/>
            <a:miter lim="800000"/>
            <a:headEnd/>
            <a:tailEnd/>
          </a:ln>
        </p:spPr>
        <p:txBody>
          <a:bodyPr>
            <a:prstTxWarp prst="textNoShape">
              <a:avLst/>
            </a:prstTxWarp>
            <a:spAutoFit/>
          </a:bodyPr>
          <a:lstStyle/>
          <a:p>
            <a:pPr marL="3175" indent="-3175" defTabSz="185738">
              <a:lnSpc>
                <a:spcPct val="80000"/>
              </a:lnSpc>
            </a:pPr>
            <a:r>
              <a:rPr lang="en-US" sz="4000" b="1">
                <a:solidFill>
                  <a:srgbClr val="FF9933"/>
                </a:solidFill>
                <a:latin typeface="Lucida Handwriting" pitchFamily="-111" charset="0"/>
              </a:rPr>
              <a:t>Maintain eye contact skillfully</a:t>
            </a:r>
          </a:p>
        </p:txBody>
      </p:sp>
      <p:pic>
        <p:nvPicPr>
          <p:cNvPr id="41988"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41989" name="Group 11"/>
          <p:cNvGrpSpPr>
            <a:grpSpLocks/>
          </p:cNvGrpSpPr>
          <p:nvPr/>
        </p:nvGrpSpPr>
        <p:grpSpPr bwMode="auto">
          <a:xfrm>
            <a:off x="5715000" y="1828800"/>
            <a:ext cx="2971800" cy="2016125"/>
            <a:chOff x="3504" y="1152"/>
            <a:chExt cx="1872" cy="1270"/>
          </a:xfrm>
        </p:grpSpPr>
        <p:pic>
          <p:nvPicPr>
            <p:cNvPr id="1728521" name="Picture 9"/>
            <p:cNvPicPr>
              <a:picLocks noChangeAspect="1" noChangeArrowheads="1"/>
            </p:cNvPicPr>
            <p:nvPr/>
          </p:nvPicPr>
          <p:blipFill>
            <a:blip r:embed="rId4"/>
            <a:srcRect l="29167" t="6136" r="29167" b="59399"/>
            <a:stretch>
              <a:fillRect/>
            </a:stretch>
          </p:blipFill>
          <p:spPr bwMode="auto">
            <a:xfrm rot="693346">
              <a:off x="3504" y="1392"/>
              <a:ext cx="1872" cy="1030"/>
            </a:xfrm>
            <a:prstGeom prst="rect">
              <a:avLst/>
            </a:prstGeom>
            <a:noFill/>
            <a:effectLst>
              <a:outerShdw blurRad="63500" dist="38099" dir="2700000" algn="ctr" rotWithShape="0">
                <a:srgbClr val="000000">
                  <a:alpha val="74998"/>
                </a:srgbClr>
              </a:outerShdw>
            </a:effectLst>
          </p:spPr>
        </p:pic>
        <p:pic>
          <p:nvPicPr>
            <p:cNvPr id="1728522" name="Picture 10" descr="tape0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16" y="1152"/>
              <a:ext cx="432" cy="335"/>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28516">
                                            <p:txEl>
                                              <p:pRg st="0" end="0"/>
                                            </p:txEl>
                                          </p:spTgt>
                                        </p:tgtEl>
                                        <p:attrNameLst>
                                          <p:attrName>style.visibility</p:attrName>
                                        </p:attrNameLst>
                                      </p:cBhvr>
                                      <p:to>
                                        <p:strVal val="visible"/>
                                      </p:to>
                                    </p:set>
                                    <p:animEffect transition="in" filter="slide(fromBottom)">
                                      <p:cBhvr>
                                        <p:cTn id="7" dur="500"/>
                                        <p:tgtEl>
                                          <p:spTgt spid="1728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28516">
                                            <p:txEl>
                                              <p:pRg st="1" end="1"/>
                                            </p:txEl>
                                          </p:spTgt>
                                        </p:tgtEl>
                                        <p:attrNameLst>
                                          <p:attrName>style.visibility</p:attrName>
                                        </p:attrNameLst>
                                      </p:cBhvr>
                                      <p:to>
                                        <p:strVal val="visible"/>
                                      </p:to>
                                    </p:set>
                                    <p:animEffect transition="in" filter="slide(fromBottom)">
                                      <p:cBhvr>
                                        <p:cTn id="12" dur="500"/>
                                        <p:tgtEl>
                                          <p:spTgt spid="1728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28516">
                                            <p:txEl>
                                              <p:pRg st="2" end="2"/>
                                            </p:txEl>
                                          </p:spTgt>
                                        </p:tgtEl>
                                        <p:attrNameLst>
                                          <p:attrName>style.visibility</p:attrName>
                                        </p:attrNameLst>
                                      </p:cBhvr>
                                      <p:to>
                                        <p:strVal val="visible"/>
                                      </p:to>
                                    </p:set>
                                    <p:animEffect transition="in" filter="slide(fromBottom)">
                                      <p:cBhvr>
                                        <p:cTn id="17" dur="500"/>
                                        <p:tgtEl>
                                          <p:spTgt spid="1728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28516">
                                            <p:txEl>
                                              <p:pRg st="3" end="3"/>
                                            </p:txEl>
                                          </p:spTgt>
                                        </p:tgtEl>
                                        <p:attrNameLst>
                                          <p:attrName>style.visibility</p:attrName>
                                        </p:attrNameLst>
                                      </p:cBhvr>
                                      <p:to>
                                        <p:strVal val="visible"/>
                                      </p:to>
                                    </p:set>
                                    <p:animEffect transition="in" filter="slide(fromBottom)">
                                      <p:cBhvr>
                                        <p:cTn id="22" dur="500"/>
                                        <p:tgtEl>
                                          <p:spTgt spid="1728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28516">
                                            <p:txEl>
                                              <p:pRg st="4" end="4"/>
                                            </p:txEl>
                                          </p:spTgt>
                                        </p:tgtEl>
                                        <p:attrNameLst>
                                          <p:attrName>style.visibility</p:attrName>
                                        </p:attrNameLst>
                                      </p:cBhvr>
                                      <p:to>
                                        <p:strVal val="visible"/>
                                      </p:to>
                                    </p:set>
                                    <p:animEffect transition="in" filter="slide(fromBottom)">
                                      <p:cBhvr>
                                        <p:cTn id="27" dur="500"/>
                                        <p:tgtEl>
                                          <p:spTgt spid="17285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851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7653" name="Picture 12" descr="underline"/>
          <p:cNvPicPr>
            <a:picLocks noChangeAspect="1" noChangeArrowheads="1"/>
          </p:cNvPicPr>
          <p:nvPr/>
        </p:nvPicPr>
        <p:blipFill>
          <a:blip r:embed="rId3"/>
          <a:srcRect/>
          <a:stretch>
            <a:fillRect/>
          </a:stretch>
        </p:blipFill>
        <p:spPr bwMode="auto">
          <a:xfrm>
            <a:off x="533400" y="1135063"/>
            <a:ext cx="8001000" cy="312737"/>
          </a:xfrm>
          <a:prstGeom prst="rect">
            <a:avLst/>
          </a:prstGeom>
          <a:noFill/>
          <a:ln w="9525">
            <a:noFill/>
            <a:miter lim="800000"/>
            <a:headEnd/>
            <a:tailEnd/>
          </a:ln>
        </p:spPr>
      </p:pic>
      <p:sp>
        <p:nvSpPr>
          <p:cNvPr id="11" name="Rectangle 10"/>
          <p:cNvSpPr/>
          <p:nvPr/>
        </p:nvSpPr>
        <p:spPr>
          <a:xfrm>
            <a:off x="838200" y="1752601"/>
            <a:ext cx="7391400" cy="3046988"/>
          </a:xfrm>
          <a:prstGeom prst="rect">
            <a:avLst/>
          </a:prstGeom>
        </p:spPr>
        <p:txBody>
          <a:bodyPr wrap="square">
            <a:spAutoFit/>
          </a:bodyPr>
          <a:lstStyle/>
          <a:p>
            <a:pPr marL="1588" indent="-1588"/>
            <a:r>
              <a:rPr lang="en-US" sz="2400" dirty="0" smtClean="0"/>
              <a:t>What the main barrier to using more engaging techniques than lecture? </a:t>
            </a:r>
          </a:p>
          <a:p>
            <a:pPr marL="1588" indent="-1588"/>
            <a:endParaRPr lang="en-US" sz="2400" dirty="0" smtClean="0"/>
          </a:p>
          <a:p>
            <a:pPr marL="1588" indent="-1588"/>
            <a:r>
              <a:rPr lang="en-US" sz="2400" dirty="0" smtClean="0"/>
              <a:t>What assumptions underlie                       that barrier? </a:t>
            </a:r>
          </a:p>
          <a:p>
            <a:pPr marL="1588" indent="-1588"/>
            <a:endParaRPr lang="en-US" sz="2400" dirty="0" smtClean="0"/>
          </a:p>
          <a:p>
            <a:pPr marL="1588" indent="-1588"/>
            <a:r>
              <a:rPr lang="en-US" sz="2400" dirty="0" smtClean="0"/>
              <a:t>What is the best alternative                                   to that assumption?</a:t>
            </a:r>
            <a:endParaRPr lang="en-US" sz="2400" dirty="0"/>
          </a:p>
        </p:txBody>
      </p:sp>
      <p:grpSp>
        <p:nvGrpSpPr>
          <p:cNvPr id="12" name="Group 11"/>
          <p:cNvGrpSpPr/>
          <p:nvPr/>
        </p:nvGrpSpPr>
        <p:grpSpPr>
          <a:xfrm rot="600000">
            <a:off x="5538447" y="2979121"/>
            <a:ext cx="3117204" cy="3505089"/>
            <a:chOff x="4727142" y="2043592"/>
            <a:chExt cx="3807258" cy="4281009"/>
          </a:xfrm>
        </p:grpSpPr>
        <p:pic>
          <p:nvPicPr>
            <p:cNvPr id="2051" name="Picture 3" descr="C:\Documents and Settings\Administrator\Local Settings\Temporary Internet Files\Content.IE5\126EILR2\MCj03188360000[1].wmf"/>
            <p:cNvPicPr>
              <a:picLocks noChangeAspect="1" noChangeArrowheads="1"/>
            </p:cNvPicPr>
            <p:nvPr/>
          </p:nvPicPr>
          <p:blipFill>
            <a:blip r:embed="rId4"/>
            <a:srcRect/>
            <a:stretch>
              <a:fillRect/>
            </a:stretch>
          </p:blipFill>
          <p:spPr bwMode="auto">
            <a:xfrm>
              <a:off x="4727142" y="2517343"/>
              <a:ext cx="3807258" cy="3807258"/>
            </a:xfrm>
            <a:prstGeom prst="rect">
              <a:avLst/>
            </a:prstGeom>
            <a:noFill/>
            <a:effectLst>
              <a:outerShdw blurRad="50800" dist="38100" dir="2700000" algn="tl" rotWithShape="0">
                <a:prstClr val="black">
                  <a:alpha val="40000"/>
                </a:prstClr>
              </a:outerShdw>
            </a:effectLst>
          </p:spPr>
        </p:pic>
        <p:pic>
          <p:nvPicPr>
            <p:cNvPr id="9" name="Picture 5" descr="tape04"/>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rot="622786">
              <a:off x="6578585" y="2043592"/>
              <a:ext cx="990600" cy="654050"/>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slide(fromBottom)">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slide(fromBottom)">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0"/>
          <p:cNvSpPr>
            <a:spLocks noChangeArrowheads="1"/>
          </p:cNvSpPr>
          <p:nvPr/>
        </p:nvSpPr>
        <p:spPr bwMode="auto">
          <a:xfrm>
            <a:off x="533400" y="868363"/>
            <a:ext cx="7391400" cy="579437"/>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2.	Ask before you tell</a:t>
            </a:r>
          </a:p>
        </p:txBody>
      </p:sp>
      <p:pic>
        <p:nvPicPr>
          <p:cNvPr id="44035" name="Picture 81"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1570898" name="Text Box 82"/>
          <p:cNvSpPr txBox="1">
            <a:spLocks noChangeArrowheads="1"/>
          </p:cNvSpPr>
          <p:nvPr/>
        </p:nvSpPr>
        <p:spPr bwMode="auto">
          <a:xfrm>
            <a:off x="609600" y="1828800"/>
            <a:ext cx="7489825" cy="3243263"/>
          </a:xfrm>
          <a:prstGeom prst="rect">
            <a:avLst/>
          </a:prstGeom>
          <a:noFill/>
          <a:ln w="9525">
            <a:noFill/>
            <a:miter lim="800000"/>
            <a:headEnd/>
            <a:tailEnd/>
          </a:ln>
        </p:spPr>
        <p:txBody>
          <a:bodyPr>
            <a:prstTxWarp prst="textNoShape">
              <a:avLst/>
            </a:prstTxWarp>
            <a:spAutoFit/>
          </a:bodyPr>
          <a:lstStyle/>
          <a:p>
            <a:pPr eaLnBrk="1" hangingPunct="1">
              <a:spcAft>
                <a:spcPts val="175"/>
              </a:spcAft>
            </a:pPr>
            <a:r>
              <a:rPr lang="en-US" sz="2800">
                <a:solidFill>
                  <a:schemeClr val="bg1"/>
                </a:solidFill>
              </a:rPr>
              <a:t>Let students reason things out—or even guess—before you tell them. </a:t>
            </a:r>
            <a:br>
              <a:rPr lang="en-US" sz="2800">
                <a:solidFill>
                  <a:schemeClr val="bg1"/>
                </a:solidFill>
              </a:rPr>
            </a:br>
            <a:r>
              <a:rPr lang="en-US" sz="2800" b="1" i="1">
                <a:solidFill>
                  <a:schemeClr val="bg1"/>
                </a:solidFill>
              </a:rPr>
              <a:t>Ask</a:t>
            </a:r>
            <a:r>
              <a:rPr lang="en-US" sz="2800">
                <a:solidFill>
                  <a:schemeClr val="bg1"/>
                </a:solidFill>
              </a:rPr>
              <a:t> them first.</a:t>
            </a:r>
            <a:endParaRPr lang="en-US" sz="2400">
              <a:solidFill>
                <a:schemeClr val="bg1"/>
              </a:solidFill>
            </a:endParaRPr>
          </a:p>
          <a:p>
            <a:pPr marL="458788" lvl="1" indent="-341313" eaLnBrk="1" hangingPunct="1">
              <a:spcAft>
                <a:spcPts val="175"/>
              </a:spcAft>
              <a:buFontTx/>
              <a:buChar char="•"/>
            </a:pPr>
            <a:r>
              <a:rPr lang="en-US" sz="2400">
                <a:solidFill>
                  <a:schemeClr val="bg1"/>
                </a:solidFill>
              </a:rPr>
              <a:t>Focuses student attention on the subject and raises interest in it.</a:t>
            </a:r>
          </a:p>
          <a:p>
            <a:pPr marL="458788" lvl="1" indent="-341313" eaLnBrk="1" hangingPunct="1">
              <a:spcAft>
                <a:spcPts val="175"/>
              </a:spcAft>
              <a:buFontTx/>
              <a:buChar char="•"/>
            </a:pPr>
            <a:r>
              <a:rPr lang="en-US" sz="2400">
                <a:solidFill>
                  <a:schemeClr val="bg1"/>
                </a:solidFill>
              </a:rPr>
              <a:t>Helps students learn by connecting what they are learning to what they already know.</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70898">
                                            <p:txEl>
                                              <p:pRg st="0" end="0"/>
                                            </p:txEl>
                                          </p:spTgt>
                                        </p:tgtEl>
                                        <p:attrNameLst>
                                          <p:attrName>style.visibility</p:attrName>
                                        </p:attrNameLst>
                                      </p:cBhvr>
                                      <p:to>
                                        <p:strVal val="visible"/>
                                      </p:to>
                                    </p:set>
                                    <p:animEffect transition="in" filter="slide(fromBottom)">
                                      <p:cBhvr>
                                        <p:cTn id="7" dur="500"/>
                                        <p:tgtEl>
                                          <p:spTgt spid="1570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70898">
                                            <p:txEl>
                                              <p:pRg st="1" end="1"/>
                                            </p:txEl>
                                          </p:spTgt>
                                        </p:tgtEl>
                                        <p:attrNameLst>
                                          <p:attrName>style.visibility</p:attrName>
                                        </p:attrNameLst>
                                      </p:cBhvr>
                                      <p:to>
                                        <p:strVal val="visible"/>
                                      </p:to>
                                    </p:set>
                                    <p:animEffect transition="in" filter="slide(fromBottom)">
                                      <p:cBhvr>
                                        <p:cTn id="12" dur="500"/>
                                        <p:tgtEl>
                                          <p:spTgt spid="1570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70898">
                                            <p:txEl>
                                              <p:pRg st="2" end="2"/>
                                            </p:txEl>
                                          </p:spTgt>
                                        </p:tgtEl>
                                        <p:attrNameLst>
                                          <p:attrName>style.visibility</p:attrName>
                                        </p:attrNameLst>
                                      </p:cBhvr>
                                      <p:to>
                                        <p:strVal val="visible"/>
                                      </p:to>
                                    </p:set>
                                    <p:animEffect transition="in" filter="slide(fromBottom)">
                                      <p:cBhvr>
                                        <p:cTn id="17" dur="500"/>
                                        <p:tgtEl>
                                          <p:spTgt spid="15708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98"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8131" name="Rectangle 4"/>
          <p:cNvSpPr>
            <a:spLocks noChangeArrowheads="1"/>
          </p:cNvSpPr>
          <p:nvPr/>
        </p:nvSpPr>
        <p:spPr bwMode="auto">
          <a:xfrm>
            <a:off x="0" y="0"/>
            <a:ext cx="260350" cy="457200"/>
          </a:xfrm>
          <a:prstGeom prst="rect">
            <a:avLst/>
          </a:prstGeom>
          <a:noFill/>
          <a:ln w="9525">
            <a:noFill/>
            <a:miter lim="800000"/>
            <a:headEnd/>
            <a:tailEnd/>
          </a:ln>
        </p:spPr>
        <p:txBody>
          <a:bodyPr wrap="none" anchor="ctr">
            <a:prstTxWarp prst="textNoShape">
              <a:avLst/>
            </a:prstTxWarp>
            <a:spAutoFit/>
          </a:bodyPr>
          <a:lstStyle/>
          <a:p>
            <a:pPr eaLnBrk="1" hangingPunct="1"/>
            <a:endParaRPr/>
          </a:p>
        </p:txBody>
      </p:sp>
      <p:sp>
        <p:nvSpPr>
          <p:cNvPr id="48132" name="Rectangle 5"/>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8133" name="Rectangle 6"/>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8134" name="Rectangle 7"/>
          <p:cNvSpPr>
            <a:spLocks noChangeArrowheads="1"/>
          </p:cNvSpPr>
          <p:nvPr/>
        </p:nvSpPr>
        <p:spPr bwMode="auto">
          <a:xfrm>
            <a:off x="0" y="3425825"/>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48135" name="Rectangle 8"/>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48136" name="Rectangle 9"/>
          <p:cNvSpPr>
            <a:spLocks noChangeArrowheads="1"/>
          </p:cNvSpPr>
          <p:nvPr/>
        </p:nvSpPr>
        <p:spPr bwMode="auto">
          <a:xfrm>
            <a:off x="533400" y="868363"/>
            <a:ext cx="7391400" cy="579437"/>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2.	Ask before you tell</a:t>
            </a:r>
          </a:p>
        </p:txBody>
      </p:sp>
      <p:pic>
        <p:nvPicPr>
          <p:cNvPr id="48137" name="Picture 10"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48138" name="Group 11"/>
          <p:cNvGrpSpPr>
            <a:grpSpLocks/>
          </p:cNvGrpSpPr>
          <p:nvPr/>
        </p:nvGrpSpPr>
        <p:grpSpPr bwMode="auto">
          <a:xfrm>
            <a:off x="5715000" y="3722688"/>
            <a:ext cx="3048000" cy="2582862"/>
            <a:chOff x="3600" y="2345"/>
            <a:chExt cx="1920" cy="1627"/>
          </a:xfrm>
        </p:grpSpPr>
        <p:pic>
          <p:nvPicPr>
            <p:cNvPr id="1845260" name="Picture 12"/>
            <p:cNvPicPr>
              <a:picLocks noChangeAspect="1" noChangeArrowheads="1"/>
            </p:cNvPicPr>
            <p:nvPr/>
          </p:nvPicPr>
          <p:blipFill>
            <a:blip r:embed="rId4"/>
            <a:srcRect/>
            <a:stretch>
              <a:fillRect/>
            </a:stretch>
          </p:blipFill>
          <p:spPr bwMode="auto">
            <a:xfrm rot="-909148">
              <a:off x="3600" y="2705"/>
              <a:ext cx="1920" cy="1267"/>
            </a:xfrm>
            <a:prstGeom prst="rect">
              <a:avLst/>
            </a:prstGeom>
            <a:noFill/>
            <a:effectLst>
              <a:outerShdw blurRad="63500" dist="38099" dir="2700000" algn="ctr" rotWithShape="0">
                <a:srgbClr val="000000">
                  <a:alpha val="74998"/>
                </a:srgbClr>
              </a:outerShdw>
            </a:effectLst>
          </p:spPr>
        </p:pic>
        <p:pic>
          <p:nvPicPr>
            <p:cNvPr id="1845261" name="Picture 13" descr="tape0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1048416">
              <a:off x="4715" y="2345"/>
              <a:ext cx="464" cy="360"/>
            </a:xfrm>
            <a:prstGeom prst="rect">
              <a:avLst/>
            </a:prstGeom>
            <a:noFill/>
            <a:effectLst>
              <a:outerShdw blurRad="63500" dist="38099" dir="2700000" algn="ctr" rotWithShape="0">
                <a:srgbClr val="000000">
                  <a:alpha val="74998"/>
                </a:srgbClr>
              </a:outerShdw>
            </a:effectLst>
          </p:spPr>
        </p:pic>
      </p:grpSp>
      <p:sp>
        <p:nvSpPr>
          <p:cNvPr id="1845263" name="Rectangle 15"/>
          <p:cNvSpPr>
            <a:spLocks noGrp="1" noChangeArrowheads="1"/>
          </p:cNvSpPr>
          <p:nvPr>
            <p:ph sz="half" idx="1"/>
          </p:nvPr>
        </p:nvSpPr>
        <p:spPr>
          <a:xfrm>
            <a:off x="609600" y="1847850"/>
            <a:ext cx="7489825" cy="3124200"/>
          </a:xfrm>
        </p:spPr>
        <p:txBody>
          <a:bodyPr/>
          <a:lstStyle/>
          <a:p>
            <a:pPr marL="498475" indent="-476250" algn="l" eaLnBrk="1" hangingPunct="1">
              <a:buFontTx/>
              <a:buNone/>
            </a:pPr>
            <a:r>
              <a:rPr lang="en-US" sz="2500" b="1">
                <a:solidFill>
                  <a:schemeClr val="bg1"/>
                </a:solidFill>
                <a:latin typeface="Verdana" pitchFamily="-111" charset="0"/>
              </a:rPr>
              <a:t>Let’s try it:</a:t>
            </a:r>
          </a:p>
          <a:p>
            <a:pPr marL="498475" indent="-476250" algn="l" eaLnBrk="1" hangingPunct="1">
              <a:buFontTx/>
              <a:buNone/>
            </a:pPr>
            <a:r>
              <a:rPr lang="en-US" sz="2500">
                <a:solidFill>
                  <a:schemeClr val="bg1"/>
                </a:solidFill>
                <a:latin typeface="Verdana" pitchFamily="-111" charset="0"/>
              </a:rPr>
              <a:t>Is it better for student learning to have:</a:t>
            </a:r>
          </a:p>
          <a:p>
            <a:pPr marL="498475" indent="-476250" algn="l" eaLnBrk="1" hangingPunct="1">
              <a:buFontTx/>
              <a:buAutoNum type="alphaUcPeriod"/>
            </a:pPr>
            <a:r>
              <a:rPr lang="en-US" sz="2500">
                <a:solidFill>
                  <a:schemeClr val="bg1"/>
                </a:solidFill>
                <a:latin typeface="Verdana" pitchFamily="-111" charset="0"/>
              </a:rPr>
              <a:t>Students take their own notes.</a:t>
            </a:r>
          </a:p>
          <a:p>
            <a:pPr marL="498475" indent="-476250" algn="l" eaLnBrk="1" hangingPunct="1">
              <a:buFontTx/>
              <a:buAutoNum type="alphaUcPeriod"/>
            </a:pPr>
            <a:r>
              <a:rPr lang="en-US" sz="2500">
                <a:solidFill>
                  <a:schemeClr val="bg1"/>
                </a:solidFill>
                <a:latin typeface="Verdana" pitchFamily="-111" charset="0"/>
              </a:rPr>
              <a:t>Professors pass out complete notes.</a:t>
            </a:r>
          </a:p>
          <a:p>
            <a:pPr marL="498475" indent="-476250" algn="l" eaLnBrk="1" hangingPunct="1">
              <a:buFontTx/>
              <a:buAutoNum type="alphaUcPeriod"/>
            </a:pPr>
            <a:r>
              <a:rPr lang="en-US" sz="2500">
                <a:latin typeface="Verdana" pitchFamily="-111" charset="0"/>
              </a:rPr>
              <a:t>Professors pass out incomplete notes.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5263">
                                            <p:txEl>
                                              <p:pRg st="0" end="0"/>
                                            </p:txEl>
                                          </p:spTgt>
                                        </p:tgtEl>
                                        <p:attrNameLst>
                                          <p:attrName>style.visibility</p:attrName>
                                        </p:attrNameLst>
                                      </p:cBhvr>
                                      <p:to>
                                        <p:strVal val="visible"/>
                                      </p:to>
                                    </p:set>
                                    <p:animEffect transition="in" filter="slide(fromBottom)">
                                      <p:cBhvr>
                                        <p:cTn id="7" dur="500"/>
                                        <p:tgtEl>
                                          <p:spTgt spid="18452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5263">
                                            <p:txEl>
                                              <p:pRg st="1" end="1"/>
                                            </p:txEl>
                                          </p:spTgt>
                                        </p:tgtEl>
                                        <p:attrNameLst>
                                          <p:attrName>style.visibility</p:attrName>
                                        </p:attrNameLst>
                                      </p:cBhvr>
                                      <p:to>
                                        <p:strVal val="visible"/>
                                      </p:to>
                                    </p:set>
                                    <p:animEffect transition="in" filter="slide(fromBottom)">
                                      <p:cBhvr>
                                        <p:cTn id="12" dur="500"/>
                                        <p:tgtEl>
                                          <p:spTgt spid="18452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5263">
                                            <p:txEl>
                                              <p:pRg st="2" end="2"/>
                                            </p:txEl>
                                          </p:spTgt>
                                        </p:tgtEl>
                                        <p:attrNameLst>
                                          <p:attrName>style.visibility</p:attrName>
                                        </p:attrNameLst>
                                      </p:cBhvr>
                                      <p:to>
                                        <p:strVal val="visible"/>
                                      </p:to>
                                    </p:set>
                                    <p:animEffect transition="in" filter="slide(fromBottom)">
                                      <p:cBhvr>
                                        <p:cTn id="17" dur="500"/>
                                        <p:tgtEl>
                                          <p:spTgt spid="18452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845263">
                                            <p:txEl>
                                              <p:pRg st="3" end="3"/>
                                            </p:txEl>
                                          </p:spTgt>
                                        </p:tgtEl>
                                        <p:attrNameLst>
                                          <p:attrName>style.visibility</p:attrName>
                                        </p:attrNameLst>
                                      </p:cBhvr>
                                      <p:to>
                                        <p:strVal val="visible"/>
                                      </p:to>
                                    </p:set>
                                    <p:animEffect transition="in" filter="slide(fromBottom)">
                                      <p:cBhvr>
                                        <p:cTn id="22" dur="500"/>
                                        <p:tgtEl>
                                          <p:spTgt spid="18452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45263">
                                            <p:txEl>
                                              <p:pRg st="4" end="4"/>
                                            </p:txEl>
                                          </p:spTgt>
                                        </p:tgtEl>
                                        <p:attrNameLst>
                                          <p:attrName>style.visibility</p:attrName>
                                        </p:attrNameLst>
                                      </p:cBhvr>
                                      <p:to>
                                        <p:strVal val="visible"/>
                                      </p:to>
                                    </p:set>
                                    <p:animEffect transition="in" filter="slide(fromBottom)">
                                      <p:cBhvr>
                                        <p:cTn id="27" dur="500"/>
                                        <p:tgtEl>
                                          <p:spTgt spid="18452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500" fill="hold"/>
                                        <p:tgtEl>
                                          <p:spTgt spid="1845263">
                                            <p:txEl>
                                              <p:pRg st="4" end="4"/>
                                            </p:txEl>
                                          </p:spTgt>
                                        </p:tgtEl>
                                        <p:attrNameLst>
                                          <p:attrName>style.color</p:attrName>
                                        </p:attrNameLst>
                                      </p:cBhvr>
                                      <p:to>
                                        <a:srgbClr val="FF993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63" grpId="0" build="p"/>
      <p:bldP spid="184526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50180" name="Rectangle 6"/>
          <p:cNvSpPr>
            <a:spLocks noChangeArrowheads="1"/>
          </p:cNvSpPr>
          <p:nvPr/>
        </p:nvSpPr>
        <p:spPr bwMode="auto">
          <a:xfrm>
            <a:off x="0" y="0"/>
            <a:ext cx="260350" cy="457200"/>
          </a:xfrm>
          <a:prstGeom prst="rect">
            <a:avLst/>
          </a:prstGeom>
          <a:noFill/>
          <a:ln w="9525">
            <a:noFill/>
            <a:miter lim="800000"/>
            <a:headEnd/>
            <a:tailEnd/>
          </a:ln>
        </p:spPr>
        <p:txBody>
          <a:bodyPr wrap="none" anchor="ctr">
            <a:prstTxWarp prst="textNoShape">
              <a:avLst/>
            </a:prstTxWarp>
            <a:spAutoFit/>
          </a:bodyPr>
          <a:lstStyle/>
          <a:p>
            <a:pPr eaLnBrk="1" hangingPunct="1"/>
            <a:endParaRPr/>
          </a:p>
        </p:txBody>
      </p:sp>
      <p:sp>
        <p:nvSpPr>
          <p:cNvPr id="50181" name="Rectangle 7"/>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50182" name="Rectangle 8"/>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50183" name="Rectangle 9"/>
          <p:cNvSpPr>
            <a:spLocks noChangeArrowheads="1"/>
          </p:cNvSpPr>
          <p:nvPr/>
        </p:nvSpPr>
        <p:spPr bwMode="auto">
          <a:xfrm>
            <a:off x="0" y="3425825"/>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50184" name="Rectangle 10"/>
          <p:cNvSpPr>
            <a:spLocks noChangeArrowheads="1"/>
          </p:cNvSpPr>
          <p:nvPr/>
        </p:nvSpPr>
        <p:spPr bwMode="auto">
          <a:xfrm>
            <a:off x="0" y="3425825"/>
            <a:ext cx="7938" cy="7938"/>
          </a:xfrm>
          <a:prstGeom prst="rect">
            <a:avLst/>
          </a:prstGeom>
          <a:solidFill>
            <a:schemeClr val="accent1"/>
          </a:solidFill>
          <a:ln w="9525">
            <a:solidFill>
              <a:schemeClr val="tx1"/>
            </a:solidFill>
            <a:miter lim="800000"/>
            <a:headEnd/>
            <a:tailEnd/>
          </a:ln>
        </p:spPr>
        <p:txBody>
          <a:bodyPr wrap="none">
            <a:prstTxWarp prst="textNoShape">
              <a:avLst/>
            </a:prstTxWarp>
          </a:bodyPr>
          <a:lstStyle/>
          <a:p>
            <a:endParaRPr lang="en-US"/>
          </a:p>
        </p:txBody>
      </p:sp>
      <p:sp>
        <p:nvSpPr>
          <p:cNvPr id="50185" name="Rectangle 12"/>
          <p:cNvSpPr>
            <a:spLocks noChangeArrowheads="1"/>
          </p:cNvSpPr>
          <p:nvPr/>
        </p:nvSpPr>
        <p:spPr bwMode="auto">
          <a:xfrm>
            <a:off x="533400" y="3810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dirty="0">
                <a:solidFill>
                  <a:srgbClr val="FF9933"/>
                </a:solidFill>
                <a:latin typeface="Lucida Handwriting" pitchFamily="-111" charset="0"/>
              </a:rPr>
              <a:t>	3.	Create a structure for note-taking</a:t>
            </a:r>
          </a:p>
        </p:txBody>
      </p:sp>
      <p:pic>
        <p:nvPicPr>
          <p:cNvPr id="50186" name="Picture 13"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29" name="Group 28"/>
          <p:cNvGrpSpPr/>
          <p:nvPr/>
        </p:nvGrpSpPr>
        <p:grpSpPr>
          <a:xfrm>
            <a:off x="5181600" y="1760538"/>
            <a:ext cx="3133725" cy="1973262"/>
            <a:chOff x="5181600" y="1760538"/>
            <a:chExt cx="3133725" cy="1973262"/>
          </a:xfrm>
        </p:grpSpPr>
        <p:sp>
          <p:nvSpPr>
            <p:cNvPr id="23" name="Rectangle 22"/>
            <p:cNvSpPr/>
            <p:nvPr/>
          </p:nvSpPr>
          <p:spPr bwMode="auto">
            <a:xfrm>
              <a:off x="5181600" y="1760538"/>
              <a:ext cx="3133725" cy="197326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cxnSp>
          <p:nvCxnSpPr>
            <p:cNvPr id="25" name="Straight Connector 24"/>
            <p:cNvCxnSpPr/>
            <p:nvPr/>
          </p:nvCxnSpPr>
          <p:spPr bwMode="auto">
            <a:xfrm rot="5400000">
              <a:off x="4877645" y="2663875"/>
              <a:ext cx="1520031" cy="3869"/>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28" name="Straight Connector 27"/>
            <p:cNvCxnSpPr/>
            <p:nvPr/>
          </p:nvCxnSpPr>
          <p:spPr bwMode="auto">
            <a:xfrm>
              <a:off x="5639595" y="3425825"/>
              <a:ext cx="2285205" cy="1588"/>
            </a:xfrm>
            <a:prstGeom prst="line">
              <a:avLst/>
            </a:prstGeom>
            <a:solidFill>
              <a:schemeClr val="accent1"/>
            </a:solidFill>
            <a:ln w="19050" cap="flat" cmpd="sng" algn="ctr">
              <a:solidFill>
                <a:schemeClr val="bg2"/>
              </a:solidFill>
              <a:prstDash val="solid"/>
              <a:round/>
              <a:headEnd type="none" w="med" len="med"/>
              <a:tailEnd type="none" w="med" len="med"/>
            </a:ln>
            <a:effectLst/>
          </p:spPr>
        </p:cxnSp>
      </p:grpSp>
      <p:pic>
        <p:nvPicPr>
          <p:cNvPr id="3074" name="Picture 2" descr="C:\Documents and Settings\Administrator\Local Settings\Temporary Internet Files\Content.IE5\5KI4FXS4\MCj02762060000[1].wmf"/>
          <p:cNvPicPr>
            <a:picLocks noChangeAspect="1" noChangeArrowheads="1"/>
          </p:cNvPicPr>
          <p:nvPr/>
        </p:nvPicPr>
        <p:blipFill>
          <a:blip r:embed="rId4"/>
          <a:srcRect/>
          <a:stretch>
            <a:fillRect/>
          </a:stretch>
        </p:blipFill>
        <p:spPr bwMode="auto">
          <a:xfrm>
            <a:off x="662440" y="3962400"/>
            <a:ext cx="3399520" cy="2427758"/>
          </a:xfrm>
          <a:prstGeom prst="rect">
            <a:avLst/>
          </a:prstGeom>
          <a:noFill/>
        </p:spPr>
      </p:pic>
      <p:grpSp>
        <p:nvGrpSpPr>
          <p:cNvPr id="46" name="Group 45"/>
          <p:cNvGrpSpPr/>
          <p:nvPr/>
        </p:nvGrpSpPr>
        <p:grpSpPr>
          <a:xfrm>
            <a:off x="1371600" y="4343400"/>
            <a:ext cx="2133600" cy="1731580"/>
            <a:chOff x="1371600" y="4343400"/>
            <a:chExt cx="2133600" cy="1731580"/>
          </a:xfrm>
        </p:grpSpPr>
        <p:sp>
          <p:nvSpPr>
            <p:cNvPr id="31" name="Rectangle 30"/>
            <p:cNvSpPr/>
            <p:nvPr/>
          </p:nvSpPr>
          <p:spPr bwMode="auto">
            <a:xfrm>
              <a:off x="1371600" y="4548790"/>
              <a:ext cx="457200" cy="152400"/>
            </a:xfrm>
            <a:prstGeom prst="rect">
              <a:avLst/>
            </a:prstGeom>
            <a:solidFill>
              <a:srgbClr val="EDF6F7"/>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24" name="Rectangle 23"/>
            <p:cNvSpPr/>
            <p:nvPr/>
          </p:nvSpPr>
          <p:spPr bwMode="auto">
            <a:xfrm>
              <a:off x="2819400" y="5865430"/>
              <a:ext cx="685800" cy="209550"/>
            </a:xfrm>
            <a:prstGeom prst="rect">
              <a:avLst/>
            </a:prstGeom>
            <a:solidFill>
              <a:srgbClr val="EDF6F7"/>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26" name="Rectangle 25"/>
            <p:cNvSpPr/>
            <p:nvPr/>
          </p:nvSpPr>
          <p:spPr bwMode="auto">
            <a:xfrm>
              <a:off x="2514600" y="4343400"/>
              <a:ext cx="533400" cy="152400"/>
            </a:xfrm>
            <a:prstGeom prst="rect">
              <a:avLst/>
            </a:prstGeom>
            <a:solidFill>
              <a:srgbClr val="EDF6F7"/>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27" name="Rectangle 26"/>
            <p:cNvSpPr/>
            <p:nvPr/>
          </p:nvSpPr>
          <p:spPr bwMode="auto">
            <a:xfrm>
              <a:off x="1562100" y="5562600"/>
              <a:ext cx="495300" cy="152400"/>
            </a:xfrm>
            <a:prstGeom prst="rect">
              <a:avLst/>
            </a:prstGeom>
            <a:solidFill>
              <a:srgbClr val="EDF6F7"/>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grpSp>
      <p:grpSp>
        <p:nvGrpSpPr>
          <p:cNvPr id="60" name="Group 59"/>
          <p:cNvGrpSpPr/>
          <p:nvPr/>
        </p:nvGrpSpPr>
        <p:grpSpPr>
          <a:xfrm>
            <a:off x="5181599" y="4191000"/>
            <a:ext cx="3159126" cy="762000"/>
            <a:chOff x="5181599" y="4191000"/>
            <a:chExt cx="3159126" cy="762000"/>
          </a:xfrm>
        </p:grpSpPr>
        <p:sp>
          <p:nvSpPr>
            <p:cNvPr id="30" name="Rectangle 29"/>
            <p:cNvSpPr/>
            <p:nvPr/>
          </p:nvSpPr>
          <p:spPr bwMode="auto">
            <a:xfrm>
              <a:off x="5181600" y="4191000"/>
              <a:ext cx="3133725" cy="762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32" name="TextBox 31"/>
            <p:cNvSpPr txBox="1"/>
            <p:nvPr/>
          </p:nvSpPr>
          <p:spPr>
            <a:xfrm>
              <a:off x="5181599" y="4343400"/>
              <a:ext cx="3133725" cy="400110"/>
            </a:xfrm>
            <a:prstGeom prst="rect">
              <a:avLst/>
            </a:prstGeom>
            <a:noFill/>
          </p:spPr>
          <p:txBody>
            <a:bodyPr wrap="square" rtlCol="0">
              <a:spAutoFit/>
            </a:bodyPr>
            <a:lstStyle/>
            <a:p>
              <a:r>
                <a:rPr lang="en-US" dirty="0" smtClean="0">
                  <a:solidFill>
                    <a:schemeClr val="bg2"/>
                  </a:solidFill>
                </a:rPr>
                <a:t>(</a:t>
              </a:r>
              <a:r>
                <a:rPr lang="en-US" dirty="0" err="1" smtClean="0">
                  <a:solidFill>
                    <a:schemeClr val="bg2"/>
                  </a:solidFill>
                </a:rPr>
                <a:t>a+b</a:t>
              </a:r>
              <a:r>
                <a:rPr lang="en-US" dirty="0" smtClean="0">
                  <a:solidFill>
                    <a:schemeClr val="bg2"/>
                  </a:solidFill>
                </a:rPr>
                <a:t>)  = a  + 2ab + b</a:t>
              </a:r>
              <a:endParaRPr lang="en-US" dirty="0">
                <a:solidFill>
                  <a:schemeClr val="bg2"/>
                </a:solidFill>
              </a:endParaRPr>
            </a:p>
          </p:txBody>
        </p:sp>
        <p:sp>
          <p:nvSpPr>
            <p:cNvPr id="33" name="TextBox 32"/>
            <p:cNvSpPr txBox="1"/>
            <p:nvPr/>
          </p:nvSpPr>
          <p:spPr>
            <a:xfrm>
              <a:off x="5899150" y="4324350"/>
              <a:ext cx="305595" cy="261610"/>
            </a:xfrm>
            <a:prstGeom prst="rect">
              <a:avLst/>
            </a:prstGeom>
            <a:noFill/>
          </p:spPr>
          <p:txBody>
            <a:bodyPr wrap="square" rtlCol="0">
              <a:spAutoFit/>
            </a:bodyPr>
            <a:lstStyle/>
            <a:p>
              <a:r>
                <a:rPr lang="en-US" sz="1100" dirty="0" smtClean="0">
                  <a:solidFill>
                    <a:schemeClr val="bg2"/>
                  </a:solidFill>
                </a:rPr>
                <a:t>2</a:t>
              </a:r>
              <a:endParaRPr lang="en-US" sz="1100" dirty="0">
                <a:solidFill>
                  <a:schemeClr val="bg2"/>
                </a:solidFill>
              </a:endParaRPr>
            </a:p>
          </p:txBody>
        </p:sp>
        <p:sp>
          <p:nvSpPr>
            <p:cNvPr id="34" name="TextBox 33"/>
            <p:cNvSpPr txBox="1"/>
            <p:nvPr/>
          </p:nvSpPr>
          <p:spPr>
            <a:xfrm>
              <a:off x="6552405" y="4324350"/>
              <a:ext cx="305595" cy="261610"/>
            </a:xfrm>
            <a:prstGeom prst="rect">
              <a:avLst/>
            </a:prstGeom>
            <a:noFill/>
          </p:spPr>
          <p:txBody>
            <a:bodyPr wrap="square" rtlCol="0">
              <a:spAutoFit/>
            </a:bodyPr>
            <a:lstStyle/>
            <a:p>
              <a:r>
                <a:rPr lang="en-US" sz="1100" dirty="0" smtClean="0">
                  <a:solidFill>
                    <a:schemeClr val="bg2"/>
                  </a:solidFill>
                </a:rPr>
                <a:t>2</a:t>
              </a:r>
              <a:endParaRPr lang="en-US" sz="1100" dirty="0">
                <a:solidFill>
                  <a:schemeClr val="bg2"/>
                </a:solidFill>
              </a:endParaRPr>
            </a:p>
          </p:txBody>
        </p:sp>
        <p:sp>
          <p:nvSpPr>
            <p:cNvPr id="35" name="TextBox 34"/>
            <p:cNvSpPr txBox="1"/>
            <p:nvPr/>
          </p:nvSpPr>
          <p:spPr>
            <a:xfrm>
              <a:off x="8035130" y="4324350"/>
              <a:ext cx="305595" cy="261610"/>
            </a:xfrm>
            <a:prstGeom prst="rect">
              <a:avLst/>
            </a:prstGeom>
            <a:noFill/>
          </p:spPr>
          <p:txBody>
            <a:bodyPr wrap="square" rtlCol="0">
              <a:spAutoFit/>
            </a:bodyPr>
            <a:lstStyle/>
            <a:p>
              <a:r>
                <a:rPr lang="en-US" sz="1100" dirty="0" smtClean="0">
                  <a:solidFill>
                    <a:schemeClr val="bg2"/>
                  </a:solidFill>
                </a:rPr>
                <a:t>2</a:t>
              </a:r>
              <a:endParaRPr lang="en-US" sz="1100" dirty="0">
                <a:solidFill>
                  <a:schemeClr val="bg2"/>
                </a:solidFill>
              </a:endParaRPr>
            </a:p>
          </p:txBody>
        </p:sp>
        <p:cxnSp>
          <p:nvCxnSpPr>
            <p:cNvPr id="37" name="Straight Connector 36"/>
            <p:cNvCxnSpPr/>
            <p:nvPr/>
          </p:nvCxnSpPr>
          <p:spPr bwMode="auto">
            <a:xfrm>
              <a:off x="7061200" y="4711700"/>
              <a:ext cx="609600" cy="1588"/>
            </a:xfrm>
            <a:prstGeom prst="line">
              <a:avLst/>
            </a:prstGeom>
            <a:solidFill>
              <a:schemeClr val="accent1"/>
            </a:solidFill>
            <a:ln w="9525" cap="flat" cmpd="sng" algn="ctr">
              <a:solidFill>
                <a:schemeClr val="bg2"/>
              </a:solidFill>
              <a:prstDash val="solid"/>
              <a:round/>
              <a:headEnd type="none" w="med" len="med"/>
              <a:tailEnd type="none" w="med" len="med"/>
            </a:ln>
            <a:effectLst/>
          </p:spPr>
        </p:cxnSp>
      </p:grpSp>
      <p:sp>
        <p:nvSpPr>
          <p:cNvPr id="38" name="Rectangle 37"/>
          <p:cNvSpPr/>
          <p:nvPr/>
        </p:nvSpPr>
        <p:spPr bwMode="auto">
          <a:xfrm>
            <a:off x="7061200" y="4405640"/>
            <a:ext cx="609600" cy="24256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grpSp>
        <p:nvGrpSpPr>
          <p:cNvPr id="45" name="Group 44"/>
          <p:cNvGrpSpPr/>
          <p:nvPr/>
        </p:nvGrpSpPr>
        <p:grpSpPr>
          <a:xfrm>
            <a:off x="5784850" y="2025650"/>
            <a:ext cx="1885950" cy="979488"/>
            <a:chOff x="5784850" y="2025650"/>
            <a:chExt cx="1885950" cy="979488"/>
          </a:xfrm>
        </p:grpSpPr>
        <p:sp>
          <p:nvSpPr>
            <p:cNvPr id="39" name="Oval 38"/>
            <p:cNvSpPr/>
            <p:nvPr/>
          </p:nvSpPr>
          <p:spPr bwMode="auto">
            <a:xfrm>
              <a:off x="5784850" y="2025650"/>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40" name="Oval 39"/>
            <p:cNvSpPr/>
            <p:nvPr/>
          </p:nvSpPr>
          <p:spPr bwMode="auto">
            <a:xfrm>
              <a:off x="6115845" y="2286000"/>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41" name="Oval 40"/>
            <p:cNvSpPr/>
            <p:nvPr/>
          </p:nvSpPr>
          <p:spPr bwMode="auto">
            <a:xfrm>
              <a:off x="6463505" y="2743200"/>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42" name="Oval 41"/>
            <p:cNvSpPr/>
            <p:nvPr/>
          </p:nvSpPr>
          <p:spPr bwMode="auto">
            <a:xfrm>
              <a:off x="6858000" y="2654300"/>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43" name="Oval 42"/>
            <p:cNvSpPr/>
            <p:nvPr/>
          </p:nvSpPr>
          <p:spPr bwMode="auto">
            <a:xfrm>
              <a:off x="7239000" y="2743200"/>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44" name="Oval 43"/>
            <p:cNvSpPr/>
            <p:nvPr/>
          </p:nvSpPr>
          <p:spPr bwMode="auto">
            <a:xfrm>
              <a:off x="7581900" y="2916238"/>
              <a:ext cx="88900" cy="88900"/>
            </a:xfrm>
            <a:prstGeom prst="ellipse">
              <a:avLst/>
            </a:prstGeom>
            <a:solidFill>
              <a:schemeClr val="bg2"/>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grpSp>
      <p:grpSp>
        <p:nvGrpSpPr>
          <p:cNvPr id="58" name="Group 57"/>
          <p:cNvGrpSpPr/>
          <p:nvPr/>
        </p:nvGrpSpPr>
        <p:grpSpPr>
          <a:xfrm>
            <a:off x="533400" y="1752600"/>
            <a:ext cx="3670300" cy="1993900"/>
            <a:chOff x="533400" y="1752600"/>
            <a:chExt cx="3670300" cy="1993900"/>
          </a:xfrm>
        </p:grpSpPr>
        <p:grpSp>
          <p:nvGrpSpPr>
            <p:cNvPr id="22" name="Group 21"/>
            <p:cNvGrpSpPr/>
            <p:nvPr/>
          </p:nvGrpSpPr>
          <p:grpSpPr>
            <a:xfrm>
              <a:off x="533400" y="1765300"/>
              <a:ext cx="3670300" cy="1981200"/>
              <a:chOff x="533400" y="1752600"/>
              <a:chExt cx="3670300" cy="1981200"/>
            </a:xfrm>
          </p:grpSpPr>
          <p:sp>
            <p:nvSpPr>
              <p:cNvPr id="14" name="Rectangle 13"/>
              <p:cNvSpPr/>
              <p:nvPr/>
            </p:nvSpPr>
            <p:spPr bwMode="auto">
              <a:xfrm>
                <a:off x="533400" y="1760538"/>
                <a:ext cx="1828800" cy="1973262"/>
              </a:xfrm>
              <a:prstGeom prst="rect">
                <a:avLst/>
              </a:prstGeom>
              <a:solidFill>
                <a:schemeClr val="accent1"/>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16" name="Rectangle 15"/>
              <p:cNvSpPr/>
              <p:nvPr/>
            </p:nvSpPr>
            <p:spPr bwMode="auto">
              <a:xfrm>
                <a:off x="2374900" y="1752600"/>
                <a:ext cx="1828800" cy="1981200"/>
              </a:xfrm>
              <a:prstGeom prst="rect">
                <a:avLst/>
              </a:prstGeom>
              <a:solidFill>
                <a:srgbClr val="FFFF00"/>
              </a:solidFill>
              <a:ln w="19050" cap="flat" cmpd="sng" algn="ctr">
                <a:solidFill>
                  <a:schemeClr val="bg2"/>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cxnSp>
            <p:nvCxnSpPr>
              <p:cNvPr id="18" name="Straight Connector 17"/>
              <p:cNvCxnSpPr/>
              <p:nvPr/>
            </p:nvCxnSpPr>
            <p:spPr bwMode="auto">
              <a:xfrm>
                <a:off x="533400" y="2133600"/>
                <a:ext cx="3670300" cy="1588"/>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19" name="Straight Connector 18"/>
              <p:cNvCxnSpPr/>
              <p:nvPr/>
            </p:nvCxnSpPr>
            <p:spPr bwMode="auto">
              <a:xfrm>
                <a:off x="533400" y="2527300"/>
                <a:ext cx="3670300" cy="1588"/>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20" name="Straight Connector 19"/>
              <p:cNvCxnSpPr/>
              <p:nvPr/>
            </p:nvCxnSpPr>
            <p:spPr bwMode="auto">
              <a:xfrm>
                <a:off x="533400" y="2946400"/>
                <a:ext cx="3670300" cy="1588"/>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21" name="Straight Connector 20"/>
              <p:cNvCxnSpPr/>
              <p:nvPr/>
            </p:nvCxnSpPr>
            <p:spPr bwMode="auto">
              <a:xfrm>
                <a:off x="533400" y="3351212"/>
                <a:ext cx="3670300" cy="1588"/>
              </a:xfrm>
              <a:prstGeom prst="line">
                <a:avLst/>
              </a:prstGeom>
              <a:solidFill>
                <a:schemeClr val="accent1"/>
              </a:solidFill>
              <a:ln w="19050" cap="flat" cmpd="sng" algn="ctr">
                <a:solidFill>
                  <a:schemeClr val="bg2"/>
                </a:solidFill>
                <a:prstDash val="solid"/>
                <a:round/>
                <a:headEnd type="none" w="med" len="med"/>
                <a:tailEnd type="none" w="med" len="med"/>
              </a:ln>
              <a:effectLst/>
            </p:spPr>
          </p:cxnSp>
        </p:grpSp>
        <p:sp>
          <p:nvSpPr>
            <p:cNvPr id="47" name="TextBox 46"/>
            <p:cNvSpPr txBox="1"/>
            <p:nvPr/>
          </p:nvSpPr>
          <p:spPr>
            <a:xfrm>
              <a:off x="626495" y="1752600"/>
              <a:ext cx="1623560" cy="400110"/>
            </a:xfrm>
            <a:prstGeom prst="rect">
              <a:avLst/>
            </a:prstGeom>
            <a:noFill/>
          </p:spPr>
          <p:txBody>
            <a:bodyPr wrap="square" rtlCol="0">
              <a:spAutoFit/>
            </a:bodyPr>
            <a:lstStyle/>
            <a:p>
              <a:pPr algn="ctr"/>
              <a:r>
                <a:rPr lang="en-US" b="1" dirty="0" smtClean="0">
                  <a:solidFill>
                    <a:schemeClr val="bg2"/>
                  </a:solidFill>
                </a:rPr>
                <a:t>Same</a:t>
              </a:r>
              <a:endParaRPr lang="en-US" b="1" dirty="0">
                <a:solidFill>
                  <a:schemeClr val="bg2"/>
                </a:solidFill>
              </a:endParaRPr>
            </a:p>
          </p:txBody>
        </p:sp>
        <p:sp>
          <p:nvSpPr>
            <p:cNvPr id="48" name="TextBox 47"/>
            <p:cNvSpPr txBox="1"/>
            <p:nvPr/>
          </p:nvSpPr>
          <p:spPr>
            <a:xfrm>
              <a:off x="2459605" y="1752600"/>
              <a:ext cx="1623560" cy="400110"/>
            </a:xfrm>
            <a:prstGeom prst="rect">
              <a:avLst/>
            </a:prstGeom>
            <a:noFill/>
          </p:spPr>
          <p:txBody>
            <a:bodyPr wrap="square" rtlCol="0">
              <a:spAutoFit/>
            </a:bodyPr>
            <a:lstStyle/>
            <a:p>
              <a:pPr algn="ctr"/>
              <a:r>
                <a:rPr lang="en-US" b="1" dirty="0" smtClean="0">
                  <a:solidFill>
                    <a:schemeClr val="bg2"/>
                  </a:solidFill>
                </a:rPr>
                <a:t>Different</a:t>
              </a:r>
              <a:endParaRPr lang="en-US" b="1" dirty="0">
                <a:solidFill>
                  <a:schemeClr val="bg2"/>
                </a:solidFill>
              </a:endParaRPr>
            </a:p>
          </p:txBody>
        </p:sp>
      </p:grpSp>
      <p:grpSp>
        <p:nvGrpSpPr>
          <p:cNvPr id="59" name="Group 58"/>
          <p:cNvGrpSpPr/>
          <p:nvPr/>
        </p:nvGrpSpPr>
        <p:grpSpPr>
          <a:xfrm>
            <a:off x="626495" y="2174845"/>
            <a:ext cx="3456670" cy="1598763"/>
            <a:chOff x="626495" y="2174845"/>
            <a:chExt cx="3456670" cy="1598763"/>
          </a:xfrm>
        </p:grpSpPr>
        <p:sp>
          <p:nvSpPr>
            <p:cNvPr id="50" name="TextBox 49"/>
            <p:cNvSpPr txBox="1"/>
            <p:nvPr/>
          </p:nvSpPr>
          <p:spPr>
            <a:xfrm>
              <a:off x="626495" y="2174845"/>
              <a:ext cx="1623560" cy="400110"/>
            </a:xfrm>
            <a:prstGeom prst="rect">
              <a:avLst/>
            </a:prstGeom>
            <a:noFill/>
          </p:spPr>
          <p:txBody>
            <a:bodyPr wrap="square" rtlCol="0">
              <a:spAutoFit/>
            </a:bodyPr>
            <a:lstStyle/>
            <a:p>
              <a:pPr algn="ctr"/>
              <a:endParaRPr lang="en-US" dirty="0">
                <a:solidFill>
                  <a:schemeClr val="bg2"/>
                </a:solidFill>
              </a:endParaRPr>
            </a:p>
          </p:txBody>
        </p:sp>
        <p:sp>
          <p:nvSpPr>
            <p:cNvPr id="51" name="TextBox 50"/>
            <p:cNvSpPr txBox="1"/>
            <p:nvPr/>
          </p:nvSpPr>
          <p:spPr>
            <a:xfrm>
              <a:off x="2459605" y="2174845"/>
              <a:ext cx="1623560" cy="400110"/>
            </a:xfrm>
            <a:prstGeom prst="rect">
              <a:avLst/>
            </a:prstGeom>
            <a:noFill/>
          </p:spPr>
          <p:txBody>
            <a:bodyPr wrap="square" rtlCol="0">
              <a:spAutoFit/>
            </a:bodyPr>
            <a:lstStyle/>
            <a:p>
              <a:pPr algn="ctr"/>
              <a:endParaRPr lang="en-US" dirty="0">
                <a:solidFill>
                  <a:schemeClr val="bg2"/>
                </a:solidFill>
              </a:endParaRPr>
            </a:p>
          </p:txBody>
        </p:sp>
        <p:sp>
          <p:nvSpPr>
            <p:cNvPr id="52" name="TextBox 51"/>
            <p:cNvSpPr txBox="1"/>
            <p:nvPr/>
          </p:nvSpPr>
          <p:spPr>
            <a:xfrm>
              <a:off x="626495" y="2560578"/>
              <a:ext cx="1623560" cy="400110"/>
            </a:xfrm>
            <a:prstGeom prst="rect">
              <a:avLst/>
            </a:prstGeom>
            <a:noFill/>
          </p:spPr>
          <p:txBody>
            <a:bodyPr wrap="square" rtlCol="0">
              <a:spAutoFit/>
            </a:bodyPr>
            <a:lstStyle/>
            <a:p>
              <a:pPr algn="ctr"/>
              <a:endParaRPr lang="en-US" dirty="0">
                <a:solidFill>
                  <a:schemeClr val="bg2"/>
                </a:solidFill>
              </a:endParaRPr>
            </a:p>
          </p:txBody>
        </p:sp>
        <p:sp>
          <p:nvSpPr>
            <p:cNvPr id="53" name="TextBox 52"/>
            <p:cNvSpPr txBox="1"/>
            <p:nvPr/>
          </p:nvSpPr>
          <p:spPr>
            <a:xfrm>
              <a:off x="2459605" y="2560578"/>
              <a:ext cx="1623560" cy="400110"/>
            </a:xfrm>
            <a:prstGeom prst="rect">
              <a:avLst/>
            </a:prstGeom>
            <a:noFill/>
          </p:spPr>
          <p:txBody>
            <a:bodyPr wrap="square" rtlCol="0">
              <a:spAutoFit/>
            </a:bodyPr>
            <a:lstStyle/>
            <a:p>
              <a:pPr algn="ctr"/>
              <a:endParaRPr lang="en-US" dirty="0">
                <a:solidFill>
                  <a:schemeClr val="bg2"/>
                </a:solidFill>
              </a:endParaRPr>
            </a:p>
          </p:txBody>
        </p:sp>
        <p:sp>
          <p:nvSpPr>
            <p:cNvPr id="54" name="TextBox 53"/>
            <p:cNvSpPr txBox="1"/>
            <p:nvPr/>
          </p:nvSpPr>
          <p:spPr>
            <a:xfrm>
              <a:off x="626495" y="2979738"/>
              <a:ext cx="1623560" cy="400110"/>
            </a:xfrm>
            <a:prstGeom prst="rect">
              <a:avLst/>
            </a:prstGeom>
            <a:noFill/>
          </p:spPr>
          <p:txBody>
            <a:bodyPr wrap="square" rtlCol="0">
              <a:spAutoFit/>
            </a:bodyPr>
            <a:lstStyle/>
            <a:p>
              <a:pPr algn="ctr"/>
              <a:endParaRPr lang="en-US" dirty="0">
                <a:solidFill>
                  <a:schemeClr val="bg2"/>
                </a:solidFill>
              </a:endParaRPr>
            </a:p>
          </p:txBody>
        </p:sp>
        <p:sp>
          <p:nvSpPr>
            <p:cNvPr id="55" name="TextBox 54"/>
            <p:cNvSpPr txBox="1"/>
            <p:nvPr/>
          </p:nvSpPr>
          <p:spPr>
            <a:xfrm>
              <a:off x="2459605" y="2979738"/>
              <a:ext cx="1623560" cy="400110"/>
            </a:xfrm>
            <a:prstGeom prst="rect">
              <a:avLst/>
            </a:prstGeom>
            <a:noFill/>
          </p:spPr>
          <p:txBody>
            <a:bodyPr wrap="square" rtlCol="0">
              <a:spAutoFit/>
            </a:bodyPr>
            <a:lstStyle/>
            <a:p>
              <a:pPr algn="ctr"/>
              <a:endParaRPr lang="en-US" dirty="0">
                <a:solidFill>
                  <a:schemeClr val="bg2"/>
                </a:solidFill>
              </a:endParaRPr>
            </a:p>
          </p:txBody>
        </p:sp>
        <p:sp>
          <p:nvSpPr>
            <p:cNvPr id="56" name="TextBox 55"/>
            <p:cNvSpPr txBox="1"/>
            <p:nvPr/>
          </p:nvSpPr>
          <p:spPr>
            <a:xfrm>
              <a:off x="626495" y="3373498"/>
              <a:ext cx="1623560" cy="400110"/>
            </a:xfrm>
            <a:prstGeom prst="rect">
              <a:avLst/>
            </a:prstGeom>
            <a:noFill/>
          </p:spPr>
          <p:txBody>
            <a:bodyPr wrap="square" rtlCol="0">
              <a:spAutoFit/>
            </a:bodyPr>
            <a:lstStyle/>
            <a:p>
              <a:pPr algn="ctr"/>
              <a:endParaRPr lang="en-US" dirty="0">
                <a:solidFill>
                  <a:schemeClr val="bg2"/>
                </a:solidFill>
              </a:endParaRPr>
            </a:p>
          </p:txBody>
        </p:sp>
        <p:sp>
          <p:nvSpPr>
            <p:cNvPr id="57" name="TextBox 56"/>
            <p:cNvSpPr txBox="1"/>
            <p:nvPr/>
          </p:nvSpPr>
          <p:spPr>
            <a:xfrm>
              <a:off x="2459605" y="3373498"/>
              <a:ext cx="1623560" cy="400110"/>
            </a:xfrm>
            <a:prstGeom prst="rect">
              <a:avLst/>
            </a:prstGeom>
            <a:noFill/>
          </p:spPr>
          <p:txBody>
            <a:bodyPr wrap="square" rtlCol="0">
              <a:spAutoFit/>
            </a:bodyPr>
            <a:lstStyle/>
            <a:p>
              <a:pPr algn="ctr"/>
              <a:endParaRPr lang="en-US" dirty="0">
                <a:solidFill>
                  <a:schemeClr val="bg2"/>
                </a:solidFill>
              </a:endParaRPr>
            </a:p>
          </p:txBody>
        </p:sp>
      </p:grpSp>
      <p:grpSp>
        <p:nvGrpSpPr>
          <p:cNvPr id="64" name="Group 63"/>
          <p:cNvGrpSpPr/>
          <p:nvPr/>
        </p:nvGrpSpPr>
        <p:grpSpPr>
          <a:xfrm>
            <a:off x="3399800" y="1415021"/>
            <a:ext cx="3063705" cy="5094758"/>
            <a:chOff x="3224334" y="1447800"/>
            <a:chExt cx="2891511" cy="4942358"/>
          </a:xfrm>
        </p:grpSpPr>
        <p:sp>
          <p:nvSpPr>
            <p:cNvPr id="61" name="TextBox 60"/>
            <p:cNvSpPr txBox="1"/>
            <p:nvPr/>
          </p:nvSpPr>
          <p:spPr>
            <a:xfrm>
              <a:off x="4114800" y="1447800"/>
              <a:ext cx="2001045" cy="2837716"/>
            </a:xfrm>
            <a:prstGeom prst="rect">
              <a:avLst/>
            </a:prstGeom>
            <a:noFill/>
          </p:spPr>
          <p:txBody>
            <a:bodyPr wrap="square" rtlCol="0">
              <a:spAutoFit/>
            </a:bodyPr>
            <a:lstStyle/>
            <a:p>
              <a:r>
                <a:rPr lang="en-US" sz="18000" dirty="0" smtClean="0">
                  <a:solidFill>
                    <a:srgbClr val="C00000"/>
                  </a:solidFill>
                  <a:effectLst>
                    <a:outerShdw blurRad="38100" dist="38100" dir="2700000" algn="tl">
                      <a:srgbClr val="000000">
                        <a:alpha val="43137"/>
                      </a:srgbClr>
                    </a:outerShdw>
                  </a:effectLst>
                </a:rPr>
                <a:t>?</a:t>
              </a:r>
              <a:endParaRPr lang="en-US" sz="18000" dirty="0">
                <a:solidFill>
                  <a:srgbClr val="C00000"/>
                </a:solidFill>
                <a:effectLst>
                  <a:outerShdw blurRad="38100" dist="38100" dir="2700000" algn="tl">
                    <a:srgbClr val="000000">
                      <a:alpha val="43137"/>
                    </a:srgbClr>
                  </a:outerShdw>
                </a:effectLst>
              </a:endParaRPr>
            </a:p>
          </p:txBody>
        </p:sp>
        <p:sp>
          <p:nvSpPr>
            <p:cNvPr id="62" name="TextBox 61"/>
            <p:cNvSpPr txBox="1"/>
            <p:nvPr/>
          </p:nvSpPr>
          <p:spPr>
            <a:xfrm>
              <a:off x="3224334" y="2517254"/>
              <a:ext cx="1979888" cy="2776701"/>
            </a:xfrm>
            <a:prstGeom prst="rect">
              <a:avLst/>
            </a:prstGeom>
            <a:noFill/>
          </p:spPr>
          <p:txBody>
            <a:bodyPr wrap="square" rtlCol="0">
              <a:spAutoFit/>
            </a:bodyPr>
            <a:lstStyle/>
            <a:p>
              <a:r>
                <a:rPr lang="en-US" sz="18000" dirty="0" smtClean="0">
                  <a:solidFill>
                    <a:srgbClr val="00B0F0"/>
                  </a:solidFill>
                  <a:effectLst>
                    <a:outerShdw blurRad="38100" dist="38100" dir="2700000" algn="tl">
                      <a:srgbClr val="000000">
                        <a:alpha val="43137"/>
                      </a:srgbClr>
                    </a:outerShdw>
                  </a:effectLst>
                </a:rPr>
                <a:t>?</a:t>
              </a:r>
              <a:endParaRPr lang="en-US" sz="18000" dirty="0">
                <a:solidFill>
                  <a:srgbClr val="00B0F0"/>
                </a:solidFill>
                <a:effectLst>
                  <a:outerShdw blurRad="38100" dist="38100" dir="2700000" algn="tl">
                    <a:srgbClr val="000000">
                      <a:alpha val="43137"/>
                    </a:srgbClr>
                  </a:outerShdw>
                </a:effectLst>
              </a:endParaRPr>
            </a:p>
          </p:txBody>
        </p:sp>
        <p:sp>
          <p:nvSpPr>
            <p:cNvPr id="63" name="TextBox 62"/>
            <p:cNvSpPr txBox="1"/>
            <p:nvPr/>
          </p:nvSpPr>
          <p:spPr>
            <a:xfrm>
              <a:off x="4061960" y="3552442"/>
              <a:ext cx="2001045" cy="2837716"/>
            </a:xfrm>
            <a:prstGeom prst="rect">
              <a:avLst/>
            </a:prstGeom>
            <a:noFill/>
          </p:spPr>
          <p:txBody>
            <a:bodyPr wrap="square" rtlCol="0">
              <a:spAutoFit/>
            </a:bodyPr>
            <a:lstStyle/>
            <a:p>
              <a:r>
                <a:rPr lang="en-US" sz="18000" dirty="0" smtClean="0">
                  <a:solidFill>
                    <a:srgbClr val="92D050"/>
                  </a:solidFill>
                  <a:effectLst>
                    <a:outerShdw blurRad="38100" dist="38100" dir="2700000" algn="tl">
                      <a:srgbClr val="000000">
                        <a:alpha val="43137"/>
                      </a:srgbClr>
                    </a:outerShdw>
                  </a:effectLst>
                </a:rPr>
                <a:t>?</a:t>
              </a:r>
              <a:endParaRPr lang="en-US" sz="18000" dirty="0">
                <a:solidFill>
                  <a:srgbClr val="92D050"/>
                </a:solidFill>
                <a:effectLst>
                  <a:outerShdw blurRad="38100" dist="38100" dir="2700000" algn="tl">
                    <a:srgbClr val="000000">
                      <a:alpha val="43137"/>
                    </a:srgbClr>
                  </a:outerShdw>
                </a:effectLst>
              </a:endParaRPr>
            </a:p>
          </p:txBody>
        </p: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10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500"/>
                                        <p:tgtEl>
                                          <p:spTgt spid="46"/>
                                        </p:tgtEl>
                                      </p:cBhvr>
                                    </p:animEffect>
                                    <p:set>
                                      <p:cBhvr>
                                        <p:cTn id="35" dur="1" fill="hold">
                                          <p:stCondLst>
                                            <p:cond delay="499"/>
                                          </p:stCondLst>
                                        </p:cTn>
                                        <p:tgtEl>
                                          <p:spTgt spid="4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8" fill="hold" grpId="1" nodeType="clickEffect">
                                  <p:stCondLst>
                                    <p:cond delay="0"/>
                                  </p:stCondLst>
                                  <p:childTnLst>
                                    <p:animEffect transition="out" filter="wipe(left)">
                                      <p:cBhvr>
                                        <p:cTn id="47" dur="500"/>
                                        <p:tgtEl>
                                          <p:spTgt spid="38"/>
                                        </p:tgtEl>
                                      </p:cBhvr>
                                    </p:animEffect>
                                    <p:set>
                                      <p:cBhvr>
                                        <p:cTn id="48" dur="1" fill="hold">
                                          <p:stCondLst>
                                            <p:cond delay="499"/>
                                          </p:stCondLst>
                                        </p:cTn>
                                        <p:tgtEl>
                                          <p:spTgt spid="3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4" name="Rectangle 4"/>
          <p:cNvSpPr>
            <a:spLocks noChangeArrowheads="1"/>
          </p:cNvSpPr>
          <p:nvPr/>
        </p:nvSpPr>
        <p:spPr bwMode="auto">
          <a:xfrm>
            <a:off x="685800" y="1905000"/>
            <a:ext cx="7467600" cy="3527119"/>
          </a:xfrm>
          <a:prstGeom prst="rect">
            <a:avLst/>
          </a:prstGeom>
          <a:noFill/>
          <a:ln w="9525">
            <a:noFill/>
            <a:miter lim="800000"/>
            <a:headEnd/>
            <a:tailEnd/>
          </a:ln>
        </p:spPr>
        <p:txBody>
          <a:bodyPr>
            <a:prstTxWarp prst="textNoShape">
              <a:avLst/>
            </a:prstTxWarp>
            <a:spAutoFit/>
          </a:bodyPr>
          <a:lstStyle/>
          <a:p>
            <a:pPr marL="365125" indent="-365125"/>
            <a:r>
              <a:rPr lang="en-US" sz="2400" dirty="0">
                <a:solidFill>
                  <a:schemeClr val="bg1"/>
                </a:solidFill>
              </a:rPr>
              <a:t>Readings have advantages over lecture…</a:t>
            </a:r>
          </a:p>
          <a:p>
            <a:pPr marL="796925" lvl="1" indent="-317500">
              <a:buFontTx/>
              <a:buChar char="•"/>
            </a:pPr>
            <a:r>
              <a:rPr lang="en-US" sz="2400" dirty="0">
                <a:solidFill>
                  <a:schemeClr val="bg1"/>
                </a:solidFill>
              </a:rPr>
              <a:t>Less passive</a:t>
            </a:r>
          </a:p>
          <a:p>
            <a:pPr marL="796925" lvl="1" indent="-317500">
              <a:buFontTx/>
              <a:buChar char="•"/>
            </a:pPr>
            <a:r>
              <a:rPr lang="en-US" sz="2400" dirty="0">
                <a:solidFill>
                  <a:schemeClr val="bg1"/>
                </a:solidFill>
              </a:rPr>
              <a:t>Easier to stop and review</a:t>
            </a:r>
          </a:p>
          <a:p>
            <a:pPr marL="796925" lvl="1" indent="-317500">
              <a:buFontTx/>
              <a:buChar char="•"/>
            </a:pPr>
            <a:r>
              <a:rPr lang="en-US" sz="2400" dirty="0" smtClean="0">
                <a:solidFill>
                  <a:schemeClr val="bg1"/>
                </a:solidFill>
              </a:rPr>
              <a:t>Extend </a:t>
            </a:r>
            <a:r>
              <a:rPr lang="en-US" sz="2400" dirty="0">
                <a:solidFill>
                  <a:schemeClr val="bg1"/>
                </a:solidFill>
              </a:rPr>
              <a:t>time on task</a:t>
            </a:r>
          </a:p>
          <a:p>
            <a:pPr marL="365125" indent="-365125">
              <a:lnSpc>
                <a:spcPct val="130000"/>
              </a:lnSpc>
            </a:pPr>
            <a:r>
              <a:rPr lang="en-US" sz="2400" dirty="0">
                <a:solidFill>
                  <a:schemeClr val="bg1"/>
                </a:solidFill>
              </a:rPr>
              <a:t>Many students don’t read</a:t>
            </a:r>
          </a:p>
          <a:p>
            <a:pPr marL="796925" lvl="1" indent="-317500">
              <a:buFontTx/>
              <a:buChar char="•"/>
            </a:pPr>
            <a:r>
              <a:rPr lang="en-US" sz="2400" dirty="0">
                <a:solidFill>
                  <a:schemeClr val="bg1"/>
                </a:solidFill>
              </a:rPr>
              <a:t>Many readings are </a:t>
            </a:r>
            <a:br>
              <a:rPr lang="en-US" sz="2400" dirty="0">
                <a:solidFill>
                  <a:schemeClr val="bg1"/>
                </a:solidFill>
              </a:rPr>
            </a:br>
            <a:r>
              <a:rPr lang="en-US" sz="2400" dirty="0">
                <a:solidFill>
                  <a:schemeClr val="bg1"/>
                </a:solidFill>
              </a:rPr>
              <a:t>too difficult</a:t>
            </a:r>
          </a:p>
          <a:p>
            <a:pPr marL="796925" lvl="1" indent="-317500">
              <a:buFontTx/>
              <a:buChar char="•"/>
            </a:pPr>
            <a:r>
              <a:rPr lang="en-US" sz="2400" dirty="0">
                <a:solidFill>
                  <a:schemeClr val="bg1"/>
                </a:solidFill>
              </a:rPr>
              <a:t>How can readings </a:t>
            </a:r>
            <a:br>
              <a:rPr lang="en-US" sz="2400" dirty="0">
                <a:solidFill>
                  <a:schemeClr val="bg1"/>
                </a:solidFill>
              </a:rPr>
            </a:br>
            <a:r>
              <a:rPr lang="en-US" sz="2400" dirty="0">
                <a:solidFill>
                  <a:schemeClr val="bg1"/>
                </a:solidFill>
              </a:rPr>
              <a:t>better serve learning?</a:t>
            </a:r>
            <a:endParaRPr lang="en-US" sz="2400" dirty="0">
              <a:solidFill>
                <a:schemeClr val="bg1"/>
              </a:solidFill>
              <a:latin typeface="Times New Roman" pitchFamily="-111" charset="0"/>
            </a:endParaRPr>
          </a:p>
        </p:txBody>
      </p:sp>
      <p:sp>
        <p:nvSpPr>
          <p:cNvPr id="52227" name="Text Box 7"/>
          <p:cNvSpPr txBox="1">
            <a:spLocks noChangeArrowheads="1"/>
          </p:cNvSpPr>
          <p:nvPr/>
        </p:nvSpPr>
        <p:spPr bwMode="auto">
          <a:xfrm>
            <a:off x="685800" y="3962400"/>
            <a:ext cx="6270625" cy="457200"/>
          </a:xfrm>
          <a:prstGeom prst="rect">
            <a:avLst/>
          </a:prstGeom>
          <a:noFill/>
          <a:ln w="9525">
            <a:noFill/>
            <a:miter lim="800000"/>
            <a:headEnd/>
            <a:tailEnd/>
          </a:ln>
        </p:spPr>
        <p:txBody>
          <a:bodyPr>
            <a:prstTxWarp prst="textNoShape">
              <a:avLst/>
            </a:prstTxWarp>
            <a:spAutoFit/>
          </a:bodyPr>
          <a:lstStyle/>
          <a:p>
            <a:pPr marL="365125" indent="-365125" defTabSz="334963"/>
            <a:endParaRPr/>
          </a:p>
        </p:txBody>
      </p:sp>
      <p:sp>
        <p:nvSpPr>
          <p:cNvPr id="52228" name="Rectangle 10"/>
          <p:cNvSpPr>
            <a:spLocks noChangeArrowheads="1"/>
          </p:cNvSpPr>
          <p:nvPr/>
        </p:nvSpPr>
        <p:spPr bwMode="auto">
          <a:xfrm>
            <a:off x="533400" y="3810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4.	Let your readings share the lectern</a:t>
            </a:r>
          </a:p>
        </p:txBody>
      </p:sp>
      <p:pic>
        <p:nvPicPr>
          <p:cNvPr id="52229" name="Picture 11"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52230" name="Group 14"/>
          <p:cNvGrpSpPr>
            <a:grpSpLocks/>
          </p:cNvGrpSpPr>
          <p:nvPr/>
        </p:nvGrpSpPr>
        <p:grpSpPr bwMode="auto">
          <a:xfrm>
            <a:off x="5927725" y="2840038"/>
            <a:ext cx="2554288" cy="3332162"/>
            <a:chOff x="3734" y="1789"/>
            <a:chExt cx="1609" cy="2099"/>
          </a:xfrm>
        </p:grpSpPr>
        <p:pic>
          <p:nvPicPr>
            <p:cNvPr id="1751052" name="Picture 12"/>
            <p:cNvPicPr>
              <a:picLocks noChangeAspect="1" noChangeArrowheads="1"/>
            </p:cNvPicPr>
            <p:nvPr/>
          </p:nvPicPr>
          <p:blipFill>
            <a:blip r:embed="rId4"/>
            <a:srcRect l="6363" t="8333" r="9480" b="31250"/>
            <a:stretch>
              <a:fillRect/>
            </a:stretch>
          </p:blipFill>
          <p:spPr bwMode="auto">
            <a:xfrm rot="-737539">
              <a:off x="3734" y="2160"/>
              <a:ext cx="1609" cy="1728"/>
            </a:xfrm>
            <a:prstGeom prst="rect">
              <a:avLst/>
            </a:prstGeom>
            <a:noFill/>
            <a:effectLst>
              <a:outerShdw blurRad="63500" dist="38099" dir="2700000" algn="ctr" rotWithShape="0">
                <a:srgbClr val="000000">
                  <a:alpha val="74998"/>
                </a:srgbClr>
              </a:outerShdw>
            </a:effectLst>
          </p:spPr>
        </p:pic>
        <p:pic>
          <p:nvPicPr>
            <p:cNvPr id="1751053" name="Picture 13" descr="tap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666921">
              <a:off x="4364" y="1789"/>
              <a:ext cx="772" cy="371"/>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1044">
                                            <p:txEl>
                                              <p:pRg st="0" end="0"/>
                                            </p:txEl>
                                          </p:spTgt>
                                        </p:tgtEl>
                                        <p:attrNameLst>
                                          <p:attrName>style.visibility</p:attrName>
                                        </p:attrNameLst>
                                      </p:cBhvr>
                                      <p:to>
                                        <p:strVal val="visible"/>
                                      </p:to>
                                    </p:set>
                                    <p:animEffect transition="in" filter="slide(fromBottom)">
                                      <p:cBhvr>
                                        <p:cTn id="7" dur="500"/>
                                        <p:tgtEl>
                                          <p:spTgt spid="17510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51044">
                                            <p:txEl>
                                              <p:pRg st="1" end="1"/>
                                            </p:txEl>
                                          </p:spTgt>
                                        </p:tgtEl>
                                        <p:attrNameLst>
                                          <p:attrName>style.visibility</p:attrName>
                                        </p:attrNameLst>
                                      </p:cBhvr>
                                      <p:to>
                                        <p:strVal val="visible"/>
                                      </p:to>
                                    </p:set>
                                    <p:animEffect transition="in" filter="slide(fromBottom)">
                                      <p:cBhvr>
                                        <p:cTn id="12" dur="500"/>
                                        <p:tgtEl>
                                          <p:spTgt spid="17510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51044">
                                            <p:txEl>
                                              <p:pRg st="2" end="2"/>
                                            </p:txEl>
                                          </p:spTgt>
                                        </p:tgtEl>
                                        <p:attrNameLst>
                                          <p:attrName>style.visibility</p:attrName>
                                        </p:attrNameLst>
                                      </p:cBhvr>
                                      <p:to>
                                        <p:strVal val="visible"/>
                                      </p:to>
                                    </p:set>
                                    <p:animEffect transition="in" filter="slide(fromBottom)">
                                      <p:cBhvr>
                                        <p:cTn id="17" dur="500"/>
                                        <p:tgtEl>
                                          <p:spTgt spid="17510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51044">
                                            <p:txEl>
                                              <p:pRg st="3" end="3"/>
                                            </p:txEl>
                                          </p:spTgt>
                                        </p:tgtEl>
                                        <p:attrNameLst>
                                          <p:attrName>style.visibility</p:attrName>
                                        </p:attrNameLst>
                                      </p:cBhvr>
                                      <p:to>
                                        <p:strVal val="visible"/>
                                      </p:to>
                                    </p:set>
                                    <p:animEffect transition="in" filter="slide(fromBottom)">
                                      <p:cBhvr>
                                        <p:cTn id="22" dur="500"/>
                                        <p:tgtEl>
                                          <p:spTgt spid="175104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51044">
                                            <p:txEl>
                                              <p:pRg st="4" end="4"/>
                                            </p:txEl>
                                          </p:spTgt>
                                        </p:tgtEl>
                                        <p:attrNameLst>
                                          <p:attrName>style.visibility</p:attrName>
                                        </p:attrNameLst>
                                      </p:cBhvr>
                                      <p:to>
                                        <p:strVal val="visible"/>
                                      </p:to>
                                    </p:set>
                                    <p:animEffect transition="in" filter="slide(fromBottom)">
                                      <p:cBhvr>
                                        <p:cTn id="27" dur="500"/>
                                        <p:tgtEl>
                                          <p:spTgt spid="175104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51044">
                                            <p:txEl>
                                              <p:pRg st="5" end="5"/>
                                            </p:txEl>
                                          </p:spTgt>
                                        </p:tgtEl>
                                        <p:attrNameLst>
                                          <p:attrName>style.visibility</p:attrName>
                                        </p:attrNameLst>
                                      </p:cBhvr>
                                      <p:to>
                                        <p:strVal val="visible"/>
                                      </p:to>
                                    </p:set>
                                    <p:animEffect transition="in" filter="slide(fromBottom)">
                                      <p:cBhvr>
                                        <p:cTn id="32" dur="500"/>
                                        <p:tgtEl>
                                          <p:spTgt spid="175104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751044">
                                            <p:txEl>
                                              <p:pRg st="6" end="6"/>
                                            </p:txEl>
                                          </p:spTgt>
                                        </p:tgtEl>
                                        <p:attrNameLst>
                                          <p:attrName>style.visibility</p:attrName>
                                        </p:attrNameLst>
                                      </p:cBhvr>
                                      <p:to>
                                        <p:strVal val="visible"/>
                                      </p:to>
                                    </p:set>
                                    <p:animEffect transition="in" filter="slide(fromBottom)">
                                      <p:cBhvr>
                                        <p:cTn id="37" dur="500"/>
                                        <p:tgtEl>
                                          <p:spTgt spid="17510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9236" name="Rectangle 4"/>
          <p:cNvSpPr>
            <a:spLocks noChangeArrowheads="1"/>
          </p:cNvSpPr>
          <p:nvPr/>
        </p:nvSpPr>
        <p:spPr bwMode="auto">
          <a:xfrm>
            <a:off x="685800" y="1905000"/>
            <a:ext cx="7467600" cy="2677656"/>
          </a:xfrm>
          <a:prstGeom prst="rect">
            <a:avLst/>
          </a:prstGeom>
          <a:noFill/>
          <a:ln w="9525">
            <a:noFill/>
            <a:miter lim="800000"/>
            <a:headEnd/>
            <a:tailEnd/>
          </a:ln>
        </p:spPr>
        <p:txBody>
          <a:bodyPr>
            <a:prstTxWarp prst="textNoShape">
              <a:avLst/>
            </a:prstTxWarp>
            <a:spAutoFit/>
          </a:bodyPr>
          <a:lstStyle/>
          <a:p>
            <a:pPr marL="3175" indent="-3175"/>
            <a:r>
              <a:rPr lang="en-US" sz="2400" dirty="0">
                <a:solidFill>
                  <a:schemeClr val="bg1"/>
                </a:solidFill>
              </a:rPr>
              <a:t>Readings should be carefully chosen for </a:t>
            </a:r>
            <a:r>
              <a:rPr lang="en-US" sz="2400" i="1" dirty="0">
                <a:solidFill>
                  <a:schemeClr val="bg1"/>
                </a:solidFill>
              </a:rPr>
              <a:t>your students</a:t>
            </a:r>
          </a:p>
          <a:p>
            <a:pPr marL="571500" lvl="1" indent="-344488">
              <a:buFontTx/>
              <a:buChar char="•"/>
            </a:pPr>
            <a:r>
              <a:rPr lang="en-US" sz="2400" dirty="0">
                <a:solidFill>
                  <a:schemeClr val="bg1"/>
                </a:solidFill>
              </a:rPr>
              <a:t>Level of detail</a:t>
            </a:r>
          </a:p>
          <a:p>
            <a:pPr marL="571500" lvl="1" indent="-344488">
              <a:buFontTx/>
              <a:buChar char="•"/>
            </a:pPr>
            <a:r>
              <a:rPr lang="en-US" sz="2400" dirty="0">
                <a:solidFill>
                  <a:schemeClr val="bg1"/>
                </a:solidFill>
              </a:rPr>
              <a:t>Reading level</a:t>
            </a:r>
          </a:p>
          <a:p>
            <a:pPr marL="571500" lvl="1" indent="-344488">
              <a:buFontTx/>
              <a:buChar char="•"/>
            </a:pPr>
            <a:r>
              <a:rPr lang="en-US" sz="2400" dirty="0" smtClean="0">
                <a:solidFill>
                  <a:schemeClr val="bg1"/>
                </a:solidFill>
              </a:rPr>
              <a:t>Momentum</a:t>
            </a:r>
            <a:endParaRPr lang="en-US" sz="2400" dirty="0">
              <a:solidFill>
                <a:schemeClr val="bg1"/>
              </a:solidFill>
              <a:latin typeface="Times New Roman" pitchFamily="-111" charset="0"/>
            </a:endParaRPr>
          </a:p>
          <a:p>
            <a:pPr marL="114300" indent="-344488">
              <a:buFontTx/>
              <a:buChar char="•"/>
            </a:pPr>
            <a:r>
              <a:rPr lang="en-US" sz="2400" dirty="0" smtClean="0">
                <a:solidFill>
                  <a:schemeClr val="bg1"/>
                </a:solidFill>
                <a:latin typeface="Verdana" pitchFamily="34" charset="0"/>
                <a:ea typeface="Verdana" pitchFamily="34" charset="0"/>
                <a:cs typeface="Verdana" pitchFamily="34" charset="0"/>
              </a:rPr>
              <a:t>Type up lecture                                        notes?</a:t>
            </a:r>
          </a:p>
        </p:txBody>
      </p:sp>
      <p:pic>
        <p:nvPicPr>
          <p:cNvPr id="1759237" name="Picture 5" descr="PE00894_[1]"/>
          <p:cNvPicPr>
            <a:picLocks noChangeAspect="1" noChangeArrowheads="1"/>
          </p:cNvPicPr>
          <p:nvPr/>
        </p:nvPicPr>
        <p:blipFill>
          <a:blip r:embed="rId5"/>
          <a:srcRect/>
          <a:stretch>
            <a:fillRect/>
          </a:stretch>
        </p:blipFill>
        <p:spPr bwMode="auto">
          <a:xfrm>
            <a:off x="5951538" y="2514600"/>
            <a:ext cx="3027362" cy="3468688"/>
          </a:xfrm>
          <a:prstGeom prst="rect">
            <a:avLst/>
          </a:prstGeom>
          <a:noFill/>
          <a:ln w="9525">
            <a:noFill/>
            <a:miter lim="800000"/>
            <a:headEnd/>
            <a:tailEnd/>
          </a:ln>
        </p:spPr>
      </p:pic>
      <p:pic>
        <p:nvPicPr>
          <p:cNvPr id="1759238" name="Picture 6" descr="j0124783[1]"/>
          <p:cNvPicPr>
            <a:picLocks noGrp="1" noChangeArrowheads="1"/>
          </p:cNvPicPr>
          <p:nvPr>
            <p:ph sz="quarter" idx="3"/>
          </p:nvPr>
        </p:nvPicPr>
        <p:blipFill>
          <a:blip r:embed="rId6"/>
          <a:srcRect/>
          <a:stretch>
            <a:fillRect/>
          </a:stretch>
        </p:blipFill>
        <p:spPr>
          <a:xfrm>
            <a:off x="3070225" y="2895600"/>
            <a:ext cx="2881313" cy="3657600"/>
          </a:xfrm>
        </p:spPr>
      </p:pic>
      <p:sp>
        <p:nvSpPr>
          <p:cNvPr id="54277" name="Text Box 7"/>
          <p:cNvSpPr txBox="1">
            <a:spLocks noChangeArrowheads="1"/>
          </p:cNvSpPr>
          <p:nvPr/>
        </p:nvSpPr>
        <p:spPr bwMode="auto">
          <a:xfrm>
            <a:off x="685800" y="3962400"/>
            <a:ext cx="6270625" cy="457200"/>
          </a:xfrm>
          <a:prstGeom prst="rect">
            <a:avLst/>
          </a:prstGeom>
          <a:noFill/>
          <a:ln w="9525">
            <a:noFill/>
            <a:miter lim="800000"/>
            <a:headEnd/>
            <a:tailEnd/>
          </a:ln>
        </p:spPr>
        <p:txBody>
          <a:bodyPr>
            <a:prstTxWarp prst="textNoShape">
              <a:avLst/>
            </a:prstTxWarp>
            <a:spAutoFit/>
          </a:bodyPr>
          <a:lstStyle/>
          <a:p>
            <a:pPr marL="365125" indent="-365125" defTabSz="334963"/>
            <a:endParaRPr/>
          </a:p>
        </p:txBody>
      </p:sp>
      <p:sp>
        <p:nvSpPr>
          <p:cNvPr id="54278" name="Rectangle 9"/>
          <p:cNvSpPr>
            <a:spLocks noChangeArrowheads="1"/>
          </p:cNvSpPr>
          <p:nvPr/>
        </p:nvSpPr>
        <p:spPr bwMode="auto">
          <a:xfrm>
            <a:off x="533400" y="3810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4.	Let your readings share the lectern</a:t>
            </a:r>
          </a:p>
        </p:txBody>
      </p:sp>
      <p:pic>
        <p:nvPicPr>
          <p:cNvPr id="54279" name="Picture 10" descr="underline"/>
          <p:cNvPicPr>
            <a:picLocks noChangeAspect="1" noChangeArrowheads="1"/>
          </p:cNvPicPr>
          <p:nvPr/>
        </p:nvPicPr>
        <p:blipFill>
          <a:blip r:embed="rId7"/>
          <a:srcRect/>
          <a:stretch>
            <a:fillRect/>
          </a:stretch>
        </p:blipFill>
        <p:spPr bwMode="auto">
          <a:xfrm>
            <a:off x="533400" y="1447800"/>
            <a:ext cx="8001000" cy="312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9236">
                                            <p:txEl>
                                              <p:pRg st="0" end="0"/>
                                            </p:txEl>
                                          </p:spTgt>
                                        </p:tgtEl>
                                        <p:attrNameLst>
                                          <p:attrName>style.visibility</p:attrName>
                                        </p:attrNameLst>
                                      </p:cBhvr>
                                      <p:to>
                                        <p:strVal val="visible"/>
                                      </p:to>
                                    </p:set>
                                    <p:animEffect transition="in" filter="slide(fromBottom)">
                                      <p:cBhvr>
                                        <p:cTn id="7" dur="500"/>
                                        <p:tgtEl>
                                          <p:spTgt spid="1759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59236">
                                            <p:txEl>
                                              <p:pRg st="1" end="1"/>
                                            </p:txEl>
                                          </p:spTgt>
                                        </p:tgtEl>
                                        <p:attrNameLst>
                                          <p:attrName>style.visibility</p:attrName>
                                        </p:attrNameLst>
                                      </p:cBhvr>
                                      <p:to>
                                        <p:strVal val="visible"/>
                                      </p:to>
                                    </p:set>
                                    <p:animEffect transition="in" filter="slide(fromBottom)">
                                      <p:cBhvr>
                                        <p:cTn id="12" dur="500"/>
                                        <p:tgtEl>
                                          <p:spTgt spid="1759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59236">
                                            <p:txEl>
                                              <p:pRg st="2" end="2"/>
                                            </p:txEl>
                                          </p:spTgt>
                                        </p:tgtEl>
                                        <p:attrNameLst>
                                          <p:attrName>style.visibility</p:attrName>
                                        </p:attrNameLst>
                                      </p:cBhvr>
                                      <p:to>
                                        <p:strVal val="visible"/>
                                      </p:to>
                                    </p:set>
                                    <p:animEffect transition="in" filter="slide(fromBottom)">
                                      <p:cBhvr>
                                        <p:cTn id="17" dur="500"/>
                                        <p:tgtEl>
                                          <p:spTgt spid="1759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59236">
                                            <p:txEl>
                                              <p:pRg st="3" end="3"/>
                                            </p:txEl>
                                          </p:spTgt>
                                        </p:tgtEl>
                                        <p:attrNameLst>
                                          <p:attrName>style.visibility</p:attrName>
                                        </p:attrNameLst>
                                      </p:cBhvr>
                                      <p:to>
                                        <p:strVal val="visible"/>
                                      </p:to>
                                    </p:set>
                                    <p:animEffect transition="in" filter="slide(fromBottom)">
                                      <p:cBhvr>
                                        <p:cTn id="22" dur="500"/>
                                        <p:tgtEl>
                                          <p:spTgt spid="1759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59236">
                                            <p:txEl>
                                              <p:pRg st="4" end="4"/>
                                            </p:txEl>
                                          </p:spTgt>
                                        </p:tgtEl>
                                        <p:attrNameLst>
                                          <p:attrName>style.visibility</p:attrName>
                                        </p:attrNameLst>
                                      </p:cBhvr>
                                      <p:to>
                                        <p:strVal val="visible"/>
                                      </p:to>
                                    </p:set>
                                    <p:animEffect transition="in" filter="slide(fromBottom)">
                                      <p:cBhvr>
                                        <p:cTn id="27" dur="500"/>
                                        <p:tgtEl>
                                          <p:spTgt spid="1759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1759237"/>
                                        </p:tgtEl>
                                        <p:attrNameLst>
                                          <p:attrName>style.visibility</p:attrName>
                                        </p:attrNameLst>
                                      </p:cBhvr>
                                      <p:to>
                                        <p:strVal val="visible"/>
                                      </p:to>
                                    </p:set>
                                    <p:animEffect transition="in" filter="fade">
                                      <p:cBhvr>
                                        <p:cTn id="32" dur="2000"/>
                                        <p:tgtEl>
                                          <p:spTgt spid="1759237"/>
                                        </p:tgtEl>
                                      </p:cBhvr>
                                    </p:animEffect>
                                    <p:anim calcmode="lin" valueType="num">
                                      <p:cBhvr>
                                        <p:cTn id="33" dur="2000" fill="hold"/>
                                        <p:tgtEl>
                                          <p:spTgt spid="1759237"/>
                                        </p:tgtEl>
                                        <p:attrNameLst>
                                          <p:attrName>style.rotation</p:attrName>
                                        </p:attrNameLst>
                                      </p:cBhvr>
                                      <p:tavLst>
                                        <p:tav tm="0">
                                          <p:val>
                                            <p:fltVal val="720"/>
                                          </p:val>
                                        </p:tav>
                                        <p:tav tm="100000">
                                          <p:val>
                                            <p:fltVal val="0"/>
                                          </p:val>
                                        </p:tav>
                                      </p:tavLst>
                                    </p:anim>
                                    <p:anim calcmode="lin" valueType="num">
                                      <p:cBhvr>
                                        <p:cTn id="34" dur="2000" fill="hold"/>
                                        <p:tgtEl>
                                          <p:spTgt spid="1759237"/>
                                        </p:tgtEl>
                                        <p:attrNameLst>
                                          <p:attrName>ppt_h</p:attrName>
                                        </p:attrNameLst>
                                      </p:cBhvr>
                                      <p:tavLst>
                                        <p:tav tm="0">
                                          <p:val>
                                            <p:fltVal val="0"/>
                                          </p:val>
                                        </p:tav>
                                        <p:tav tm="100000">
                                          <p:val>
                                            <p:strVal val="#ppt_h"/>
                                          </p:val>
                                        </p:tav>
                                      </p:tavLst>
                                    </p:anim>
                                    <p:anim calcmode="lin" valueType="num">
                                      <p:cBhvr>
                                        <p:cTn id="35" dur="2000" fill="hold"/>
                                        <p:tgtEl>
                                          <p:spTgt spid="175923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1759238"/>
                                        </p:tgtEl>
                                        <p:attrNameLst>
                                          <p:attrName>style.visibility</p:attrName>
                                        </p:attrNameLst>
                                      </p:cBhvr>
                                      <p:to>
                                        <p:strVal val="visible"/>
                                      </p:to>
                                    </p:set>
                                    <p:anim calcmode="lin" valueType="num">
                                      <p:cBhvr>
                                        <p:cTn id="40" dur="2000" fill="hold"/>
                                        <p:tgtEl>
                                          <p:spTgt spid="1759238"/>
                                        </p:tgtEl>
                                        <p:attrNameLst>
                                          <p:attrName>ppt_w</p:attrName>
                                        </p:attrNameLst>
                                      </p:cBhvr>
                                      <p:tavLst>
                                        <p:tav tm="0">
                                          <p:val>
                                            <p:fltVal val="0"/>
                                          </p:val>
                                        </p:tav>
                                        <p:tav tm="100000">
                                          <p:val>
                                            <p:strVal val="#ppt_w"/>
                                          </p:val>
                                        </p:tav>
                                      </p:tavLst>
                                    </p:anim>
                                    <p:anim calcmode="lin" valueType="num">
                                      <p:cBhvr>
                                        <p:cTn id="41" dur="2000" fill="hold"/>
                                        <p:tgtEl>
                                          <p:spTgt spid="1759238"/>
                                        </p:tgtEl>
                                        <p:attrNameLst>
                                          <p:attrName>ppt_h</p:attrName>
                                        </p:attrNameLst>
                                      </p:cBhvr>
                                      <p:tavLst>
                                        <p:tav tm="0">
                                          <p:val>
                                            <p:fltVal val="0"/>
                                          </p:val>
                                        </p:tav>
                                        <p:tav tm="100000">
                                          <p:val>
                                            <p:strVal val="#ppt_h"/>
                                          </p:val>
                                        </p:tav>
                                      </p:tavLst>
                                    </p:anim>
                                    <p:anim calcmode="lin" valueType="num">
                                      <p:cBhvr>
                                        <p:cTn id="42" dur="2000" fill="hold"/>
                                        <p:tgtEl>
                                          <p:spTgt spid="1759238"/>
                                        </p:tgtEl>
                                        <p:attrNameLst>
                                          <p:attrName>style.rotation</p:attrName>
                                        </p:attrNameLst>
                                      </p:cBhvr>
                                      <p:tavLst>
                                        <p:tav tm="0">
                                          <p:val>
                                            <p:fltVal val="90"/>
                                          </p:val>
                                        </p:tav>
                                        <p:tav tm="100000">
                                          <p:val>
                                            <p:fltVal val="0"/>
                                          </p:val>
                                        </p:tav>
                                      </p:tavLst>
                                    </p:anim>
                                    <p:animEffect transition="in" filter="fade">
                                      <p:cBhvr>
                                        <p:cTn id="43" dur="2000"/>
                                        <p:tgtEl>
                                          <p:spTgt spid="1759238"/>
                                        </p:tgtEl>
                                      </p:cBhvr>
                                    </p:animEffect>
                                  </p:childTnLst>
                                  <p:subTnLst>
                                    <p:audio>
                                      <p:cMediaNode>
                                        <p:cTn display="0" masterRel="sameClick">
                                          <p:stCondLst>
                                            <p:cond evt="begin" delay="0">
                                              <p:tn val="38"/>
                                            </p:cond>
                                          </p:stCondLst>
                                          <p:endCondLst>
                                            <p:cond evt="onStopAudio" delay="0">
                                              <p:tgtEl>
                                                <p:sldTgt/>
                                              </p:tgtEl>
                                            </p:cond>
                                          </p:endCondLst>
                                        </p:cTn>
                                        <p:tgtEl>
                                          <p:sndTgt r:embed="rId4" name="Tick To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923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092" name="Rectangle 4"/>
          <p:cNvSpPr>
            <a:spLocks noChangeArrowheads="1"/>
          </p:cNvSpPr>
          <p:nvPr/>
        </p:nvSpPr>
        <p:spPr bwMode="auto">
          <a:xfrm>
            <a:off x="685800" y="1905000"/>
            <a:ext cx="7467600" cy="2282825"/>
          </a:xfrm>
          <a:prstGeom prst="rect">
            <a:avLst/>
          </a:prstGeom>
          <a:noFill/>
          <a:ln w="9525">
            <a:noFill/>
            <a:miter lim="800000"/>
            <a:headEnd/>
            <a:tailEnd/>
          </a:ln>
        </p:spPr>
        <p:txBody>
          <a:bodyPr>
            <a:prstTxWarp prst="textNoShape">
              <a:avLst/>
            </a:prstTxWarp>
            <a:spAutoFit/>
          </a:bodyPr>
          <a:lstStyle/>
          <a:p>
            <a:pPr marL="1588" indent="-1588"/>
            <a:r>
              <a:rPr lang="en-US" sz="2400" b="1">
                <a:solidFill>
                  <a:schemeClr val="bg1"/>
                </a:solidFill>
              </a:rPr>
              <a:t>Early in Tara’s career. . .</a:t>
            </a:r>
          </a:p>
          <a:p>
            <a:pPr marL="452438" lvl="1" indent="-225425">
              <a:buFont typeface="Times" pitchFamily="-111" charset="0"/>
              <a:buChar char="•"/>
            </a:pPr>
            <a:r>
              <a:rPr lang="en-US" sz="2400">
                <a:solidFill>
                  <a:schemeClr val="bg1"/>
                </a:solidFill>
              </a:rPr>
              <a:t>What do you look for in your readings?</a:t>
            </a:r>
          </a:p>
          <a:p>
            <a:pPr marL="452438" lvl="1" indent="-225425">
              <a:buFont typeface="Times" pitchFamily="-111" charset="0"/>
              <a:buChar char="•"/>
            </a:pPr>
            <a:r>
              <a:rPr lang="en-US" sz="2400">
                <a:solidFill>
                  <a:schemeClr val="bg1"/>
                </a:solidFill>
              </a:rPr>
              <a:t>How closely does it mirror what your students want?</a:t>
            </a:r>
          </a:p>
          <a:p>
            <a:pPr marL="452438" lvl="1" indent="-225425">
              <a:buFont typeface="Times" pitchFamily="-111" charset="0"/>
              <a:buChar char="•"/>
            </a:pPr>
            <a:r>
              <a:rPr lang="en-US" sz="2400">
                <a:solidFill>
                  <a:schemeClr val="bg1"/>
                </a:solidFill>
              </a:rPr>
              <a:t>Have you asked your students to help you select readings?</a:t>
            </a:r>
            <a:endParaRPr lang="en-US" sz="2400">
              <a:solidFill>
                <a:schemeClr val="bg1"/>
              </a:solidFill>
              <a:latin typeface="Times New Roman" pitchFamily="-111" charset="0"/>
            </a:endParaRPr>
          </a:p>
        </p:txBody>
      </p:sp>
      <p:sp>
        <p:nvSpPr>
          <p:cNvPr id="56323" name="Text Box 5"/>
          <p:cNvSpPr txBox="1">
            <a:spLocks noChangeArrowheads="1"/>
          </p:cNvSpPr>
          <p:nvPr/>
        </p:nvSpPr>
        <p:spPr bwMode="auto">
          <a:xfrm>
            <a:off x="685800" y="3962400"/>
            <a:ext cx="6270625" cy="457200"/>
          </a:xfrm>
          <a:prstGeom prst="rect">
            <a:avLst/>
          </a:prstGeom>
          <a:noFill/>
          <a:ln w="9525">
            <a:noFill/>
            <a:miter lim="800000"/>
            <a:headEnd/>
            <a:tailEnd/>
          </a:ln>
        </p:spPr>
        <p:txBody>
          <a:bodyPr>
            <a:prstTxWarp prst="textNoShape">
              <a:avLst/>
            </a:prstTxWarp>
            <a:spAutoFit/>
          </a:bodyPr>
          <a:lstStyle/>
          <a:p>
            <a:pPr marL="365125" indent="-365125" defTabSz="334963"/>
            <a:endParaRPr/>
          </a:p>
        </p:txBody>
      </p:sp>
      <p:sp>
        <p:nvSpPr>
          <p:cNvPr id="56324" name="Rectangle 7"/>
          <p:cNvSpPr>
            <a:spLocks noChangeArrowheads="1"/>
          </p:cNvSpPr>
          <p:nvPr/>
        </p:nvSpPr>
        <p:spPr bwMode="auto">
          <a:xfrm>
            <a:off x="533400" y="3810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4.	Let your readings share the lectern</a:t>
            </a:r>
          </a:p>
        </p:txBody>
      </p:sp>
      <p:pic>
        <p:nvPicPr>
          <p:cNvPr id="56325"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56326" name="Group 11"/>
          <p:cNvGrpSpPr>
            <a:grpSpLocks/>
          </p:cNvGrpSpPr>
          <p:nvPr/>
        </p:nvGrpSpPr>
        <p:grpSpPr bwMode="auto">
          <a:xfrm>
            <a:off x="5891213" y="3962400"/>
            <a:ext cx="2595562" cy="2786063"/>
            <a:chOff x="3711" y="2496"/>
            <a:chExt cx="1635" cy="1755"/>
          </a:xfrm>
        </p:grpSpPr>
        <p:pic>
          <p:nvPicPr>
            <p:cNvPr id="1753097" name="Picture 9"/>
            <p:cNvPicPr>
              <a:picLocks noChangeAspect="1" noChangeArrowheads="1"/>
            </p:cNvPicPr>
            <p:nvPr/>
          </p:nvPicPr>
          <p:blipFill>
            <a:blip r:embed="rId4"/>
            <a:srcRect/>
            <a:stretch>
              <a:fillRect/>
            </a:stretch>
          </p:blipFill>
          <p:spPr bwMode="auto">
            <a:xfrm>
              <a:off x="3711" y="2496"/>
              <a:ext cx="1635" cy="1755"/>
            </a:xfrm>
            <a:prstGeom prst="rect">
              <a:avLst/>
            </a:prstGeom>
            <a:noFill/>
            <a:effectLst>
              <a:outerShdw blurRad="63500" dist="38099" dir="2700000" algn="ctr" rotWithShape="0">
                <a:srgbClr val="000000">
                  <a:alpha val="74998"/>
                </a:srgbClr>
              </a:outerShdw>
            </a:effectLst>
          </p:spPr>
        </p:pic>
        <p:pic>
          <p:nvPicPr>
            <p:cNvPr id="1753098" name="Picture 10" descr="tape0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4003809">
              <a:off x="4822" y="2745"/>
              <a:ext cx="628" cy="414"/>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3092">
                                            <p:txEl>
                                              <p:pRg st="0" end="0"/>
                                            </p:txEl>
                                          </p:spTgt>
                                        </p:tgtEl>
                                        <p:attrNameLst>
                                          <p:attrName>style.visibility</p:attrName>
                                        </p:attrNameLst>
                                      </p:cBhvr>
                                      <p:to>
                                        <p:strVal val="visible"/>
                                      </p:to>
                                    </p:set>
                                    <p:animEffect transition="in" filter="slide(fromBottom)">
                                      <p:cBhvr>
                                        <p:cTn id="7" dur="500"/>
                                        <p:tgtEl>
                                          <p:spTgt spid="1753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53092">
                                            <p:txEl>
                                              <p:pRg st="1" end="1"/>
                                            </p:txEl>
                                          </p:spTgt>
                                        </p:tgtEl>
                                        <p:attrNameLst>
                                          <p:attrName>style.visibility</p:attrName>
                                        </p:attrNameLst>
                                      </p:cBhvr>
                                      <p:to>
                                        <p:strVal val="visible"/>
                                      </p:to>
                                    </p:set>
                                    <p:animEffect transition="in" filter="slide(fromBottom)">
                                      <p:cBhvr>
                                        <p:cTn id="12" dur="500"/>
                                        <p:tgtEl>
                                          <p:spTgt spid="17530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53092">
                                            <p:txEl>
                                              <p:pRg st="2" end="2"/>
                                            </p:txEl>
                                          </p:spTgt>
                                        </p:tgtEl>
                                        <p:attrNameLst>
                                          <p:attrName>style.visibility</p:attrName>
                                        </p:attrNameLst>
                                      </p:cBhvr>
                                      <p:to>
                                        <p:strVal val="visible"/>
                                      </p:to>
                                    </p:set>
                                    <p:animEffect transition="in" filter="slide(fromBottom)">
                                      <p:cBhvr>
                                        <p:cTn id="17" dur="500"/>
                                        <p:tgtEl>
                                          <p:spTgt spid="17530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53092">
                                            <p:txEl>
                                              <p:pRg st="3" end="3"/>
                                            </p:txEl>
                                          </p:spTgt>
                                        </p:tgtEl>
                                        <p:attrNameLst>
                                          <p:attrName>style.visibility</p:attrName>
                                        </p:attrNameLst>
                                      </p:cBhvr>
                                      <p:to>
                                        <p:strVal val="visible"/>
                                      </p:to>
                                    </p:set>
                                    <p:animEffect transition="in" filter="slide(fromBottom)">
                                      <p:cBhvr>
                                        <p:cTn id="22" dur="500"/>
                                        <p:tgtEl>
                                          <p:spTgt spid="17530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092"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5140" name="Text Box 4"/>
          <p:cNvSpPr txBox="1">
            <a:spLocks noChangeArrowheads="1"/>
          </p:cNvSpPr>
          <p:nvPr/>
        </p:nvSpPr>
        <p:spPr bwMode="auto">
          <a:xfrm>
            <a:off x="685800" y="1905000"/>
            <a:ext cx="7010400" cy="3859518"/>
          </a:xfrm>
          <a:prstGeom prst="rect">
            <a:avLst/>
          </a:prstGeom>
          <a:noFill/>
          <a:ln w="9525">
            <a:noFill/>
            <a:miter lim="800000"/>
            <a:headEnd/>
            <a:tailEnd/>
          </a:ln>
        </p:spPr>
        <p:txBody>
          <a:bodyPr>
            <a:prstTxWarp prst="textNoShape">
              <a:avLst/>
            </a:prstTxWarp>
            <a:spAutoFit/>
          </a:bodyPr>
          <a:lstStyle/>
          <a:p>
            <a:pPr marL="1588" indent="-1588" defTabSz="207963"/>
            <a:r>
              <a:rPr lang="en-US" sz="2400" dirty="0">
                <a:solidFill>
                  <a:schemeClr val="bg1"/>
                </a:solidFill>
              </a:rPr>
              <a:t>Even with better readings…</a:t>
            </a:r>
          </a:p>
          <a:p>
            <a:pPr marL="1588" indent="-1588" defTabSz="207963"/>
            <a:r>
              <a:rPr lang="en-US" sz="2400" dirty="0">
                <a:solidFill>
                  <a:schemeClr val="bg1"/>
                </a:solidFill>
              </a:rPr>
              <a:t>Students require a </a:t>
            </a:r>
            <a:r>
              <a:rPr lang="en-US" sz="2400" dirty="0" smtClean="0">
                <a:solidFill>
                  <a:schemeClr val="bg1"/>
                </a:solidFill>
              </a:rPr>
              <a:t>reason </a:t>
            </a:r>
            <a:r>
              <a:rPr lang="en-US" sz="2400" dirty="0">
                <a:solidFill>
                  <a:schemeClr val="bg1"/>
                </a:solidFill>
              </a:rPr>
              <a:t>to </a:t>
            </a:r>
            <a:r>
              <a:rPr lang="en-US" sz="2400" dirty="0" smtClean="0">
                <a:solidFill>
                  <a:schemeClr val="bg1"/>
                </a:solidFill>
              </a:rPr>
              <a:t>read</a:t>
            </a:r>
            <a:endParaRPr lang="en-US" sz="2400" dirty="0">
              <a:solidFill>
                <a:schemeClr val="bg1"/>
              </a:solidFill>
            </a:endParaRPr>
          </a:p>
          <a:p>
            <a:pPr marL="571500" lvl="1" indent="-338138" defTabSz="207963">
              <a:buFontTx/>
              <a:buChar char="•"/>
            </a:pPr>
            <a:r>
              <a:rPr lang="en-US" sz="2400" dirty="0">
                <a:solidFill>
                  <a:schemeClr val="bg1"/>
                </a:solidFill>
              </a:rPr>
              <a:t>Focus</a:t>
            </a:r>
          </a:p>
          <a:p>
            <a:pPr marL="1023938" lvl="2" indent="-334963" defTabSz="207963">
              <a:buFontTx/>
              <a:buChar char="•"/>
            </a:pPr>
            <a:r>
              <a:rPr lang="en-US" sz="2400" dirty="0">
                <a:solidFill>
                  <a:schemeClr val="bg1"/>
                </a:solidFill>
              </a:rPr>
              <a:t>Study </a:t>
            </a:r>
            <a:r>
              <a:rPr lang="en-US" sz="2400" dirty="0" smtClean="0">
                <a:solidFill>
                  <a:schemeClr val="bg1"/>
                </a:solidFill>
              </a:rPr>
              <a:t>questions</a:t>
            </a:r>
            <a:endParaRPr lang="en-US" sz="2400" dirty="0">
              <a:solidFill>
                <a:schemeClr val="bg1"/>
              </a:solidFill>
            </a:endParaRPr>
          </a:p>
          <a:p>
            <a:pPr marL="571500" lvl="1" indent="-338138" defTabSz="207963">
              <a:buFontTx/>
              <a:buChar char="•"/>
            </a:pPr>
            <a:r>
              <a:rPr lang="en-US" sz="2400" dirty="0" smtClean="0">
                <a:solidFill>
                  <a:schemeClr val="bg1"/>
                </a:solidFill>
              </a:rPr>
              <a:t>Accountability (as discussed </a:t>
            </a:r>
            <a:br>
              <a:rPr lang="en-US" sz="2400" dirty="0" smtClean="0">
                <a:solidFill>
                  <a:schemeClr val="bg1"/>
                </a:solidFill>
              </a:rPr>
            </a:br>
            <a:r>
              <a:rPr lang="en-US" sz="2400" dirty="0" smtClean="0">
                <a:solidFill>
                  <a:schemeClr val="bg1"/>
                </a:solidFill>
              </a:rPr>
              <a:t>later)</a:t>
            </a:r>
            <a:endParaRPr lang="en-US" sz="2400" dirty="0">
              <a:solidFill>
                <a:schemeClr val="bg1"/>
              </a:solidFill>
            </a:endParaRPr>
          </a:p>
          <a:p>
            <a:pPr marL="1588" indent="-1588" defTabSz="207963">
              <a:lnSpc>
                <a:spcPct val="160000"/>
              </a:lnSpc>
            </a:pPr>
            <a:endParaRPr lang="en-US" sz="2400" i="1" dirty="0" smtClean="0">
              <a:solidFill>
                <a:schemeClr val="bg1"/>
              </a:solidFill>
            </a:endParaRPr>
          </a:p>
          <a:p>
            <a:pPr marL="1588" indent="-1588" defTabSz="207963">
              <a:lnSpc>
                <a:spcPct val="160000"/>
              </a:lnSpc>
            </a:pPr>
            <a:r>
              <a:rPr lang="en-US" sz="2400" i="1" dirty="0" smtClean="0">
                <a:solidFill>
                  <a:schemeClr val="bg1"/>
                </a:solidFill>
              </a:rPr>
              <a:t>Let </a:t>
            </a:r>
            <a:r>
              <a:rPr lang="en-US" sz="2400" i="1" dirty="0">
                <a:solidFill>
                  <a:schemeClr val="bg1"/>
                </a:solidFill>
              </a:rPr>
              <a:t>your fingers do the walking…</a:t>
            </a:r>
          </a:p>
          <a:p>
            <a:pPr marL="1588" indent="-1588" defTabSz="207963"/>
            <a:r>
              <a:rPr lang="en-US" sz="2400" i="1" dirty="0">
                <a:solidFill>
                  <a:schemeClr val="bg1"/>
                </a:solidFill>
              </a:rPr>
              <a:t>	Let your readings do the talking</a:t>
            </a:r>
          </a:p>
        </p:txBody>
      </p:sp>
      <p:sp>
        <p:nvSpPr>
          <p:cNvPr id="58371" name="Rectangle 7"/>
          <p:cNvSpPr>
            <a:spLocks noChangeArrowheads="1"/>
          </p:cNvSpPr>
          <p:nvPr/>
        </p:nvSpPr>
        <p:spPr bwMode="auto">
          <a:xfrm>
            <a:off x="533400" y="3810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4.	Let your readings share the lectern</a:t>
            </a:r>
          </a:p>
        </p:txBody>
      </p:sp>
      <p:pic>
        <p:nvPicPr>
          <p:cNvPr id="58372"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pic>
        <p:nvPicPr>
          <p:cNvPr id="1755141" name="Picture 5" descr="AG00299_"/>
          <p:cNvPicPr>
            <a:picLocks noChangeAspect="1" noChangeArrowheads="1" noCrop="1"/>
          </p:cNvPicPr>
          <p:nvPr/>
        </p:nvPicPr>
        <p:blipFill>
          <a:blip r:embed="rId4"/>
          <a:srcRect/>
          <a:stretch>
            <a:fillRect/>
          </a:stretch>
        </p:blipFill>
        <p:spPr bwMode="auto">
          <a:xfrm>
            <a:off x="5715000" y="2209800"/>
            <a:ext cx="3028950" cy="2882900"/>
          </a:xfrm>
          <a:prstGeom prst="rect">
            <a:avLst/>
          </a:prstGeom>
          <a:noFill/>
          <a:effectLst>
            <a:outerShdw blurRad="63500" dist="38099" dir="2700000" algn="ctr" rotWithShape="0">
              <a:srgbClr val="000000">
                <a:alpha val="74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55140">
                                            <p:txEl>
                                              <p:pRg st="0" end="0"/>
                                            </p:txEl>
                                          </p:spTgt>
                                        </p:tgtEl>
                                        <p:attrNameLst>
                                          <p:attrName>style.visibility</p:attrName>
                                        </p:attrNameLst>
                                      </p:cBhvr>
                                      <p:to>
                                        <p:strVal val="visible"/>
                                      </p:to>
                                    </p:set>
                                    <p:animEffect transition="in" filter="slide(fromBottom)">
                                      <p:cBhvr>
                                        <p:cTn id="7" dur="500"/>
                                        <p:tgtEl>
                                          <p:spTgt spid="1755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55140">
                                            <p:txEl>
                                              <p:pRg st="1" end="1"/>
                                            </p:txEl>
                                          </p:spTgt>
                                        </p:tgtEl>
                                        <p:attrNameLst>
                                          <p:attrName>style.visibility</p:attrName>
                                        </p:attrNameLst>
                                      </p:cBhvr>
                                      <p:to>
                                        <p:strVal val="visible"/>
                                      </p:to>
                                    </p:set>
                                    <p:animEffect transition="in" filter="slide(fromBottom)">
                                      <p:cBhvr>
                                        <p:cTn id="12" dur="500"/>
                                        <p:tgtEl>
                                          <p:spTgt spid="1755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55140">
                                            <p:txEl>
                                              <p:pRg st="2" end="2"/>
                                            </p:txEl>
                                          </p:spTgt>
                                        </p:tgtEl>
                                        <p:attrNameLst>
                                          <p:attrName>style.visibility</p:attrName>
                                        </p:attrNameLst>
                                      </p:cBhvr>
                                      <p:to>
                                        <p:strVal val="visible"/>
                                      </p:to>
                                    </p:set>
                                    <p:animEffect transition="in" filter="slide(fromBottom)">
                                      <p:cBhvr>
                                        <p:cTn id="17" dur="500"/>
                                        <p:tgtEl>
                                          <p:spTgt spid="1755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55140">
                                            <p:txEl>
                                              <p:pRg st="3" end="3"/>
                                            </p:txEl>
                                          </p:spTgt>
                                        </p:tgtEl>
                                        <p:attrNameLst>
                                          <p:attrName>style.visibility</p:attrName>
                                        </p:attrNameLst>
                                      </p:cBhvr>
                                      <p:to>
                                        <p:strVal val="visible"/>
                                      </p:to>
                                    </p:set>
                                    <p:animEffect transition="in" filter="slide(fromBottom)">
                                      <p:cBhvr>
                                        <p:cTn id="22" dur="500"/>
                                        <p:tgtEl>
                                          <p:spTgt spid="17551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755140">
                                            <p:txEl>
                                              <p:pRg st="4" end="4"/>
                                            </p:txEl>
                                          </p:spTgt>
                                        </p:tgtEl>
                                        <p:attrNameLst>
                                          <p:attrName>style.visibility</p:attrName>
                                        </p:attrNameLst>
                                      </p:cBhvr>
                                      <p:to>
                                        <p:strVal val="visible"/>
                                      </p:to>
                                    </p:set>
                                    <p:animEffect transition="in" filter="slide(fromBottom)">
                                      <p:cBhvr>
                                        <p:cTn id="27" dur="500"/>
                                        <p:tgtEl>
                                          <p:spTgt spid="17551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755140">
                                            <p:txEl>
                                              <p:pRg st="6" end="6"/>
                                            </p:txEl>
                                          </p:spTgt>
                                        </p:tgtEl>
                                        <p:attrNameLst>
                                          <p:attrName>style.visibility</p:attrName>
                                        </p:attrNameLst>
                                      </p:cBhvr>
                                      <p:to>
                                        <p:strVal val="visible"/>
                                      </p:to>
                                    </p:set>
                                    <p:animEffect transition="in" filter="slide(fromBottom)">
                                      <p:cBhvr>
                                        <p:cTn id="32" dur="500"/>
                                        <p:tgtEl>
                                          <p:spTgt spid="1755140">
                                            <p:txEl>
                                              <p:pRg st="6" end="6"/>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755140">
                                            <p:txEl>
                                              <p:pRg st="7" end="7"/>
                                            </p:txEl>
                                          </p:spTgt>
                                        </p:tgtEl>
                                        <p:attrNameLst>
                                          <p:attrName>style.visibility</p:attrName>
                                        </p:attrNameLst>
                                      </p:cBhvr>
                                      <p:to>
                                        <p:strVal val="visible"/>
                                      </p:to>
                                    </p:set>
                                    <p:animEffect transition="in" filter="slide(fromBottom)">
                                      <p:cBhvr>
                                        <p:cTn id="35" dur="500"/>
                                        <p:tgtEl>
                                          <p:spTgt spid="17551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514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1" name="Rectangle 3"/>
          <p:cNvSpPr>
            <a:spLocks noChangeArrowheads="1"/>
          </p:cNvSpPr>
          <p:nvPr/>
        </p:nvSpPr>
        <p:spPr bwMode="auto">
          <a:xfrm>
            <a:off x="685800" y="1981200"/>
            <a:ext cx="6553200" cy="461665"/>
          </a:xfrm>
          <a:prstGeom prst="rect">
            <a:avLst/>
          </a:prstGeom>
          <a:noFill/>
          <a:ln w="9525">
            <a:noFill/>
            <a:miter lim="800000"/>
            <a:headEnd/>
            <a:tailEnd/>
          </a:ln>
        </p:spPr>
        <p:txBody>
          <a:bodyPr>
            <a:prstTxWarp prst="textNoShape">
              <a:avLst/>
            </a:prstTxWarp>
            <a:spAutoFit/>
          </a:bodyPr>
          <a:lstStyle/>
          <a:p>
            <a:pPr marL="457200" indent="-457200" defTabSz="185738"/>
            <a:r>
              <a:rPr lang="en-US" sz="2400" b="1" dirty="0"/>
              <a:t>to Hold Students Accountable </a:t>
            </a:r>
            <a:r>
              <a:rPr lang="en-US" sz="2400" b="1" dirty="0" smtClean="0"/>
              <a:t>Daily</a:t>
            </a:r>
            <a:endParaRPr lang="en-US" dirty="0"/>
          </a:p>
        </p:txBody>
      </p:sp>
      <p:sp>
        <p:nvSpPr>
          <p:cNvPr id="60419" name="Rectangle 6"/>
          <p:cNvSpPr>
            <a:spLocks noChangeArrowheads="1"/>
          </p:cNvSpPr>
          <p:nvPr/>
        </p:nvSpPr>
        <p:spPr bwMode="auto">
          <a:xfrm>
            <a:off x="533400" y="685800"/>
            <a:ext cx="7391400" cy="823913"/>
          </a:xfrm>
          <a:prstGeom prst="rect">
            <a:avLst/>
          </a:prstGeom>
          <a:noFill/>
          <a:ln w="9525">
            <a:noFill/>
            <a:miter lim="800000"/>
            <a:headEnd/>
            <a:tailEnd/>
          </a:ln>
        </p:spPr>
        <p:txBody>
          <a:bodyPr>
            <a:prstTxWarp prst="textNoShape">
              <a:avLst/>
            </a:prstTxWarp>
            <a:spAutoFit/>
          </a:bodyPr>
          <a:lstStyle/>
          <a:p>
            <a:pPr marL="457200" indent="-457200" defTabSz="185738"/>
            <a:r>
              <a:rPr lang="en-US" sz="4800" b="1">
                <a:solidFill>
                  <a:srgbClr val="FF9933"/>
                </a:solidFill>
                <a:latin typeface="Lucida Handwriting" pitchFamily="-111" charset="0"/>
              </a:rPr>
              <a:t>Never fail…</a:t>
            </a:r>
          </a:p>
        </p:txBody>
      </p:sp>
      <p:pic>
        <p:nvPicPr>
          <p:cNvPr id="60420" name="Picture 7"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60421" name="Group 10"/>
          <p:cNvGrpSpPr>
            <a:grpSpLocks/>
          </p:cNvGrpSpPr>
          <p:nvPr/>
        </p:nvGrpSpPr>
        <p:grpSpPr bwMode="auto">
          <a:xfrm>
            <a:off x="3695700" y="2690813"/>
            <a:ext cx="4533900" cy="3365500"/>
            <a:chOff x="2328" y="1695"/>
            <a:chExt cx="2856" cy="2120"/>
          </a:xfrm>
        </p:grpSpPr>
        <p:pic>
          <p:nvPicPr>
            <p:cNvPr id="1778696" name="Picture 8"/>
            <p:cNvPicPr>
              <a:picLocks noChangeAspect="1" noChangeArrowheads="1"/>
            </p:cNvPicPr>
            <p:nvPr/>
          </p:nvPicPr>
          <p:blipFill>
            <a:blip r:embed="rId4"/>
            <a:srcRect/>
            <a:stretch>
              <a:fillRect/>
            </a:stretch>
          </p:blipFill>
          <p:spPr bwMode="auto">
            <a:xfrm>
              <a:off x="2328" y="1764"/>
              <a:ext cx="2856" cy="2051"/>
            </a:xfrm>
            <a:prstGeom prst="rect">
              <a:avLst/>
            </a:prstGeom>
            <a:noFill/>
            <a:effectLst>
              <a:outerShdw blurRad="63500" dist="38099" dir="2700000" algn="ctr" rotWithShape="0">
                <a:srgbClr val="000000">
                  <a:alpha val="74998"/>
                </a:srgbClr>
              </a:outerShdw>
            </a:effectLst>
          </p:spPr>
        </p:pic>
        <p:pic>
          <p:nvPicPr>
            <p:cNvPr id="1778697" name="Picture 9" descr="tap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24" y="1695"/>
              <a:ext cx="868" cy="418"/>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1000"/>
                                  </p:stCondLst>
                                  <p:childTnLst>
                                    <p:set>
                                      <p:cBhvr>
                                        <p:cTn id="6" dur="1" fill="hold">
                                          <p:stCondLst>
                                            <p:cond delay="0"/>
                                          </p:stCondLst>
                                        </p:cTn>
                                        <p:tgtEl>
                                          <p:spTgt spid="1778691">
                                            <p:txEl>
                                              <p:pRg st="0" end="0"/>
                                            </p:txEl>
                                          </p:spTgt>
                                        </p:tgtEl>
                                        <p:attrNameLst>
                                          <p:attrName>style.visibility</p:attrName>
                                        </p:attrNameLst>
                                      </p:cBhvr>
                                      <p:to>
                                        <p:strVal val="visible"/>
                                      </p:to>
                                    </p:set>
                                    <p:animEffect transition="in" filter="slide(fromBottom)">
                                      <p:cBhvr>
                                        <p:cTn id="7" dur="500"/>
                                        <p:tgtEl>
                                          <p:spTgt spid="1778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86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7" name="Rectangle 5"/>
          <p:cNvSpPr>
            <a:spLocks noChangeArrowheads="1"/>
          </p:cNvSpPr>
          <p:nvPr/>
        </p:nvSpPr>
        <p:spPr bwMode="auto">
          <a:xfrm>
            <a:off x="685800" y="2490788"/>
            <a:ext cx="7377113" cy="822325"/>
          </a:xfrm>
          <a:prstGeom prst="rect">
            <a:avLst/>
          </a:prstGeom>
          <a:noFill/>
          <a:ln w="9525">
            <a:noFill/>
            <a:miter lim="800000"/>
            <a:headEnd/>
            <a:tailEnd/>
          </a:ln>
        </p:spPr>
        <p:txBody>
          <a:bodyPr>
            <a:prstTxWarp prst="textNoShape">
              <a:avLst/>
            </a:prstTxWarp>
            <a:spAutoFit/>
          </a:bodyPr>
          <a:lstStyle/>
          <a:p>
            <a:pPr defTabSz="244475"/>
            <a:r>
              <a:rPr lang="en-US" sz="2400">
                <a:solidFill>
                  <a:schemeClr val="bg1"/>
                </a:solidFill>
              </a:rPr>
              <a:t>Lecture courses punctuated by three tests have a…</a:t>
            </a:r>
            <a:endParaRPr lang="en-US" sz="1800">
              <a:solidFill>
                <a:schemeClr val="bg1"/>
              </a:solidFill>
            </a:endParaRPr>
          </a:p>
        </p:txBody>
      </p:sp>
      <p:sp>
        <p:nvSpPr>
          <p:cNvPr id="1795078" name="Text Box 6"/>
          <p:cNvSpPr txBox="1">
            <a:spLocks noChangeArrowheads="1"/>
          </p:cNvSpPr>
          <p:nvPr/>
        </p:nvSpPr>
        <p:spPr bwMode="auto">
          <a:xfrm>
            <a:off x="685800" y="3263900"/>
            <a:ext cx="4724400" cy="1917700"/>
          </a:xfrm>
          <a:prstGeom prst="rect">
            <a:avLst/>
          </a:prstGeom>
          <a:noFill/>
          <a:ln w="9525">
            <a:noFill/>
            <a:miter lim="800000"/>
            <a:headEnd/>
            <a:tailEnd/>
          </a:ln>
        </p:spPr>
        <p:txBody>
          <a:bodyPr>
            <a:prstTxWarp prst="textNoShape">
              <a:avLst/>
            </a:prstTxWarp>
            <a:spAutoFit/>
          </a:bodyPr>
          <a:lstStyle/>
          <a:p>
            <a:pPr defTabSz="365125"/>
            <a:r>
              <a:rPr lang="en-US" sz="2400" b="1">
                <a:solidFill>
                  <a:srgbClr val="FF9933"/>
                </a:solidFill>
              </a:rPr>
              <a:t>Problem:</a:t>
            </a:r>
            <a:endParaRPr lang="en-US" sz="2400">
              <a:solidFill>
                <a:srgbClr val="FF9933"/>
              </a:solidFill>
            </a:endParaRPr>
          </a:p>
          <a:p>
            <a:pPr defTabSz="365125"/>
            <a:r>
              <a:rPr lang="en-US" sz="2400">
                <a:solidFill>
                  <a:srgbClr val="FF9933"/>
                </a:solidFill>
              </a:rPr>
              <a:t>Frequency of studying is 	related to frequency of 	testing and both are 	related to time on task.</a:t>
            </a:r>
          </a:p>
        </p:txBody>
      </p:sp>
      <p:sp>
        <p:nvSpPr>
          <p:cNvPr id="62468" name="Rectangle 9"/>
          <p:cNvSpPr>
            <a:spLocks noChangeArrowheads="1"/>
          </p:cNvSpPr>
          <p:nvPr/>
        </p:nvSpPr>
        <p:spPr bwMode="auto">
          <a:xfrm>
            <a:off x="685800" y="1981200"/>
            <a:ext cx="6553200" cy="457200"/>
          </a:xfrm>
          <a:prstGeom prst="rect">
            <a:avLst/>
          </a:prstGeom>
          <a:noFill/>
          <a:ln w="9525">
            <a:noFill/>
            <a:miter lim="800000"/>
            <a:headEnd/>
            <a:tailEnd/>
          </a:ln>
        </p:spPr>
        <p:txBody>
          <a:bodyPr>
            <a:prstTxWarp prst="textNoShape">
              <a:avLst/>
            </a:prstTxWarp>
            <a:spAutoFit/>
          </a:bodyPr>
          <a:lstStyle/>
          <a:p>
            <a:pPr marL="457200" indent="-457200" defTabSz="185738"/>
            <a:r>
              <a:rPr lang="en-US" sz="2400" b="1"/>
              <a:t>to Hold Students Accountable Daily</a:t>
            </a:r>
            <a:endParaRPr lang="en-US"/>
          </a:p>
        </p:txBody>
      </p:sp>
      <p:sp>
        <p:nvSpPr>
          <p:cNvPr id="62469" name="Rectangle 10"/>
          <p:cNvSpPr>
            <a:spLocks noChangeArrowheads="1"/>
          </p:cNvSpPr>
          <p:nvPr/>
        </p:nvSpPr>
        <p:spPr bwMode="auto">
          <a:xfrm>
            <a:off x="533400" y="685800"/>
            <a:ext cx="7391400" cy="823913"/>
          </a:xfrm>
          <a:prstGeom prst="rect">
            <a:avLst/>
          </a:prstGeom>
          <a:noFill/>
          <a:ln w="9525">
            <a:noFill/>
            <a:miter lim="800000"/>
            <a:headEnd/>
            <a:tailEnd/>
          </a:ln>
        </p:spPr>
        <p:txBody>
          <a:bodyPr>
            <a:prstTxWarp prst="textNoShape">
              <a:avLst/>
            </a:prstTxWarp>
            <a:spAutoFit/>
          </a:bodyPr>
          <a:lstStyle/>
          <a:p>
            <a:pPr marL="457200" indent="-457200" defTabSz="185738"/>
            <a:r>
              <a:rPr lang="en-US" sz="4800" b="1">
                <a:solidFill>
                  <a:srgbClr val="FF9933"/>
                </a:solidFill>
                <a:latin typeface="Lucida Handwriting" pitchFamily="-111" charset="0"/>
              </a:rPr>
              <a:t>Never fail…</a:t>
            </a:r>
          </a:p>
        </p:txBody>
      </p:sp>
      <p:pic>
        <p:nvPicPr>
          <p:cNvPr id="62470" name="Picture 11"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62471" name="Group 19"/>
          <p:cNvGrpSpPr>
            <a:grpSpLocks/>
          </p:cNvGrpSpPr>
          <p:nvPr/>
        </p:nvGrpSpPr>
        <p:grpSpPr bwMode="auto">
          <a:xfrm>
            <a:off x="6257925" y="2740025"/>
            <a:ext cx="2003425" cy="3484563"/>
            <a:chOff x="3942" y="1726"/>
            <a:chExt cx="1262" cy="2195"/>
          </a:xfrm>
        </p:grpSpPr>
        <p:pic>
          <p:nvPicPr>
            <p:cNvPr id="1795090" name="Picture 18"/>
            <p:cNvPicPr>
              <a:picLocks noChangeAspect="1" noChangeArrowheads="1"/>
            </p:cNvPicPr>
            <p:nvPr/>
          </p:nvPicPr>
          <p:blipFill>
            <a:blip r:embed="rId4"/>
            <a:srcRect l="37500" r="18750"/>
            <a:stretch>
              <a:fillRect/>
            </a:stretch>
          </p:blipFill>
          <p:spPr bwMode="auto">
            <a:xfrm rot="-363696">
              <a:off x="3942" y="2056"/>
              <a:ext cx="1236" cy="1865"/>
            </a:xfrm>
            <a:prstGeom prst="rect">
              <a:avLst/>
            </a:prstGeom>
            <a:noFill/>
            <a:effectLst>
              <a:outerShdw blurRad="63500" dist="38099" dir="2700000" algn="ctr" rotWithShape="0">
                <a:srgbClr val="000000">
                  <a:alpha val="74998"/>
                </a:srgbClr>
              </a:outerShdw>
            </a:effectLst>
          </p:spPr>
        </p:pic>
        <p:pic>
          <p:nvPicPr>
            <p:cNvPr id="1795086" name="Picture 14" descr="tape0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60" y="1726"/>
              <a:ext cx="644" cy="434"/>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95077">
                                            <p:txEl>
                                              <p:pRg st="0" end="0"/>
                                            </p:txEl>
                                          </p:spTgt>
                                        </p:tgtEl>
                                        <p:attrNameLst>
                                          <p:attrName>style.visibility</p:attrName>
                                        </p:attrNameLst>
                                      </p:cBhvr>
                                      <p:to>
                                        <p:strVal val="visible"/>
                                      </p:to>
                                    </p:set>
                                    <p:animEffect transition="in" filter="slide(fromBottom)">
                                      <p:cBhvr>
                                        <p:cTn id="7" dur="500"/>
                                        <p:tgtEl>
                                          <p:spTgt spid="17950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95078">
                                            <p:txEl>
                                              <p:pRg st="0" end="0"/>
                                            </p:txEl>
                                          </p:spTgt>
                                        </p:tgtEl>
                                        <p:attrNameLst>
                                          <p:attrName>style.visibility</p:attrName>
                                        </p:attrNameLst>
                                      </p:cBhvr>
                                      <p:to>
                                        <p:strVal val="visible"/>
                                      </p:to>
                                    </p:set>
                                    <p:animEffect transition="in" filter="slide(fromBottom)">
                                      <p:cBhvr>
                                        <p:cTn id="12" dur="500"/>
                                        <p:tgtEl>
                                          <p:spTgt spid="179507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95078">
                                            <p:txEl>
                                              <p:pRg st="1" end="1"/>
                                            </p:txEl>
                                          </p:spTgt>
                                        </p:tgtEl>
                                        <p:attrNameLst>
                                          <p:attrName>style.visibility</p:attrName>
                                        </p:attrNameLst>
                                      </p:cBhvr>
                                      <p:to>
                                        <p:strVal val="visible"/>
                                      </p:to>
                                    </p:set>
                                    <p:animEffect transition="in" filter="slide(fromBottom)">
                                      <p:cBhvr>
                                        <p:cTn id="17" dur="500"/>
                                        <p:tgtEl>
                                          <p:spTgt spid="17950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5077" grpId="0" build="p" autoUpdateAnimBg="0"/>
      <p:bldP spid="179507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533400" y="685800"/>
            <a:ext cx="7391400" cy="823913"/>
          </a:xfrm>
          <a:prstGeom prst="rect">
            <a:avLst/>
          </a:prstGeom>
          <a:noFill/>
          <a:ln w="9525">
            <a:noFill/>
            <a:miter lim="800000"/>
            <a:headEnd/>
            <a:tailEnd/>
          </a:ln>
        </p:spPr>
        <p:txBody>
          <a:bodyPr>
            <a:prstTxWarp prst="textNoShape">
              <a:avLst/>
            </a:prstTxWarp>
            <a:spAutoFit/>
          </a:bodyPr>
          <a:lstStyle/>
          <a:p>
            <a:pPr marL="457200" indent="-457200" defTabSz="185738"/>
            <a:r>
              <a:rPr lang="en-US" sz="4800" b="1">
                <a:solidFill>
                  <a:srgbClr val="FF9933"/>
                </a:solidFill>
                <a:latin typeface="Lucida Handwriting" pitchFamily="-111" charset="0"/>
              </a:rPr>
              <a:t>Never fail…</a:t>
            </a:r>
          </a:p>
        </p:txBody>
      </p:sp>
      <p:pic>
        <p:nvPicPr>
          <p:cNvPr id="64515"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64516" name="Rectangle 9"/>
          <p:cNvSpPr>
            <a:spLocks noChangeArrowheads="1"/>
          </p:cNvSpPr>
          <p:nvPr/>
        </p:nvSpPr>
        <p:spPr bwMode="auto">
          <a:xfrm>
            <a:off x="685800" y="1981200"/>
            <a:ext cx="6553200" cy="457200"/>
          </a:xfrm>
          <a:prstGeom prst="rect">
            <a:avLst/>
          </a:prstGeom>
          <a:noFill/>
          <a:ln w="9525">
            <a:noFill/>
            <a:miter lim="800000"/>
            <a:headEnd/>
            <a:tailEnd/>
          </a:ln>
        </p:spPr>
        <p:txBody>
          <a:bodyPr>
            <a:prstTxWarp prst="textNoShape">
              <a:avLst/>
            </a:prstTxWarp>
            <a:spAutoFit/>
          </a:bodyPr>
          <a:lstStyle/>
          <a:p>
            <a:pPr marL="457200" indent="-457200" defTabSz="185738"/>
            <a:r>
              <a:rPr lang="en-US" sz="2400" b="1"/>
              <a:t>to Hold Students Accountable Daily</a:t>
            </a:r>
            <a:endParaRPr lang="en-US"/>
          </a:p>
        </p:txBody>
      </p:sp>
      <p:sp>
        <p:nvSpPr>
          <p:cNvPr id="64517" name="Text Box 10"/>
          <p:cNvSpPr txBox="1">
            <a:spLocks noChangeArrowheads="1"/>
          </p:cNvSpPr>
          <p:nvPr/>
        </p:nvSpPr>
        <p:spPr bwMode="auto">
          <a:xfrm>
            <a:off x="228600" y="6245225"/>
            <a:ext cx="1800225"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Menges, 1988</a:t>
            </a:r>
          </a:p>
        </p:txBody>
      </p:sp>
      <p:grpSp>
        <p:nvGrpSpPr>
          <p:cNvPr id="2" name="Group 13"/>
          <p:cNvGrpSpPr>
            <a:grpSpLocks/>
          </p:cNvGrpSpPr>
          <p:nvPr/>
        </p:nvGrpSpPr>
        <p:grpSpPr bwMode="auto">
          <a:xfrm>
            <a:off x="685800" y="2559050"/>
            <a:ext cx="6934200" cy="3857625"/>
            <a:chOff x="432" y="1612"/>
            <a:chExt cx="4368" cy="2430"/>
          </a:xfrm>
        </p:grpSpPr>
        <p:sp>
          <p:nvSpPr>
            <p:cNvPr id="64519" name="Rectangle 4"/>
            <p:cNvSpPr>
              <a:spLocks noChangeArrowheads="1"/>
            </p:cNvSpPr>
            <p:nvPr/>
          </p:nvSpPr>
          <p:spPr bwMode="auto">
            <a:xfrm>
              <a:off x="432" y="1632"/>
              <a:ext cx="2134" cy="288"/>
            </a:xfrm>
            <a:prstGeom prst="rect">
              <a:avLst/>
            </a:prstGeom>
            <a:noFill/>
            <a:ln w="9525">
              <a:noFill/>
              <a:miter lim="800000"/>
              <a:headEnd/>
              <a:tailEnd/>
            </a:ln>
          </p:spPr>
          <p:txBody>
            <a:bodyPr>
              <a:prstTxWarp prst="textNoShape">
                <a:avLst/>
              </a:prstTxWarp>
              <a:spAutoFit/>
            </a:bodyPr>
            <a:lstStyle/>
            <a:p>
              <a:pPr marL="365125" indent="-365125" defTabSz="244475"/>
              <a:r>
                <a:rPr lang="en-US" sz="2400" b="1">
                  <a:solidFill>
                    <a:srgbClr val="FF9933"/>
                  </a:solidFill>
                </a:rPr>
                <a:t>Doubles learning</a:t>
              </a:r>
            </a:p>
          </p:txBody>
        </p:sp>
        <p:grpSp>
          <p:nvGrpSpPr>
            <p:cNvPr id="64520" name="Group 12"/>
            <p:cNvGrpSpPr>
              <a:grpSpLocks/>
            </p:cNvGrpSpPr>
            <p:nvPr/>
          </p:nvGrpSpPr>
          <p:grpSpPr bwMode="auto">
            <a:xfrm>
              <a:off x="3024" y="1612"/>
              <a:ext cx="1776" cy="2430"/>
              <a:chOff x="3024" y="1612"/>
              <a:chExt cx="1776" cy="2430"/>
            </a:xfrm>
          </p:grpSpPr>
          <p:sp>
            <p:nvSpPr>
              <p:cNvPr id="64521" name="WordArt 5"/>
              <p:cNvSpPr>
                <a:spLocks noChangeArrowheads="1" noChangeShapeType="1" noTextEdit="1"/>
              </p:cNvSpPr>
              <p:nvPr/>
            </p:nvSpPr>
            <p:spPr bwMode="auto">
              <a:xfrm rot="343012">
                <a:off x="3024" y="1920"/>
                <a:ext cx="1776" cy="2122"/>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blurRad="63500" dist="38099" dir="2700000" algn="ctr" rotWithShape="0">
                        <a:schemeClr val="bg2">
                          <a:alpha val="79999"/>
                        </a:schemeClr>
                      </a:outerShdw>
                    </a:effectLst>
                    <a:latin typeface="Impact"/>
                    <a:ea typeface="Impact"/>
                    <a:cs typeface="Impact"/>
                  </a:rPr>
                  <a:t>2X</a:t>
                </a:r>
              </a:p>
            </p:txBody>
          </p:sp>
          <p:pic>
            <p:nvPicPr>
              <p:cNvPr id="1797131" name="Picture 11" descr="tape0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52" y="1612"/>
                <a:ext cx="636" cy="488"/>
              </a:xfrm>
              <a:prstGeom prst="rect">
                <a:avLst/>
              </a:prstGeom>
              <a:noFill/>
              <a:effectLst>
                <a:outerShdw blurRad="63500" dist="38099" dir="2700000" algn="ctr" rotWithShape="0">
                  <a:schemeClr val="bg2">
                    <a:alpha val="74998"/>
                  </a:schemeClr>
                </a:outerShdw>
              </a:effectLst>
            </p:spPr>
          </p:pic>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7653" name="Picture 12" descr="underline"/>
          <p:cNvPicPr>
            <a:picLocks noChangeAspect="1" noChangeArrowheads="1"/>
          </p:cNvPicPr>
          <p:nvPr/>
        </p:nvPicPr>
        <p:blipFill>
          <a:blip r:embed="rId3"/>
          <a:srcRect/>
          <a:stretch>
            <a:fillRect/>
          </a:stretch>
        </p:blipFill>
        <p:spPr bwMode="auto">
          <a:xfrm>
            <a:off x="533400" y="1135063"/>
            <a:ext cx="8001000" cy="312737"/>
          </a:xfrm>
          <a:prstGeom prst="rect">
            <a:avLst/>
          </a:prstGeom>
          <a:noFill/>
          <a:ln w="9525">
            <a:noFill/>
            <a:miter lim="800000"/>
            <a:headEnd/>
            <a:tailEnd/>
          </a:ln>
        </p:spPr>
      </p:pic>
      <p:sp>
        <p:nvSpPr>
          <p:cNvPr id="11" name="Rectangle 10"/>
          <p:cNvSpPr/>
          <p:nvPr/>
        </p:nvSpPr>
        <p:spPr>
          <a:xfrm>
            <a:off x="838200" y="1752601"/>
            <a:ext cx="7391400" cy="2308324"/>
          </a:xfrm>
          <a:prstGeom prst="rect">
            <a:avLst/>
          </a:prstGeom>
        </p:spPr>
        <p:txBody>
          <a:bodyPr wrap="square">
            <a:spAutoFit/>
          </a:bodyPr>
          <a:lstStyle/>
          <a:p>
            <a:pPr marL="1588" indent="-1588"/>
            <a:r>
              <a:rPr lang="en-US" sz="2400" dirty="0" smtClean="0"/>
              <a:t>Assumptions:</a:t>
            </a:r>
          </a:p>
          <a:p>
            <a:pPr marL="1588" indent="-1588"/>
            <a:r>
              <a:rPr lang="en-US" sz="2400" dirty="0" smtClean="0"/>
              <a:t>		Teaching = Telling</a:t>
            </a:r>
          </a:p>
          <a:p>
            <a:pPr marL="1588" indent="-1588"/>
            <a:r>
              <a:rPr lang="en-US" sz="2400" dirty="0" smtClean="0"/>
              <a:t>		Listening = Learning</a:t>
            </a:r>
          </a:p>
          <a:p>
            <a:pPr marL="1588" indent="-1588"/>
            <a:endParaRPr lang="en-US" sz="2400" dirty="0" smtClean="0"/>
          </a:p>
          <a:p>
            <a:pPr marL="1588" indent="-1588"/>
            <a:r>
              <a:rPr lang="en-US" sz="2400" dirty="0" smtClean="0"/>
              <a:t>Alternate assumption:</a:t>
            </a:r>
          </a:p>
          <a:p>
            <a:pPr marL="1588" indent="-1588"/>
            <a:r>
              <a:rPr lang="en-US" sz="2400" dirty="0" smtClean="0"/>
              <a:t>		Doing = Learning</a:t>
            </a:r>
            <a:endParaRPr lang="en-US" sz="2400" dirty="0"/>
          </a:p>
        </p:txBody>
      </p:sp>
      <p:grpSp>
        <p:nvGrpSpPr>
          <p:cNvPr id="2" name="Group 11"/>
          <p:cNvGrpSpPr/>
          <p:nvPr/>
        </p:nvGrpSpPr>
        <p:grpSpPr>
          <a:xfrm rot="600000">
            <a:off x="5538447" y="2979121"/>
            <a:ext cx="3117204" cy="3505089"/>
            <a:chOff x="4727142" y="2043592"/>
            <a:chExt cx="3807258" cy="4281009"/>
          </a:xfrm>
        </p:grpSpPr>
        <p:pic>
          <p:nvPicPr>
            <p:cNvPr id="2051" name="Picture 3" descr="C:\Documents and Settings\Administrator\Local Settings\Temporary Internet Files\Content.IE5\126EILR2\MCj03188360000[1].wmf"/>
            <p:cNvPicPr>
              <a:picLocks noChangeAspect="1" noChangeArrowheads="1"/>
            </p:cNvPicPr>
            <p:nvPr/>
          </p:nvPicPr>
          <p:blipFill>
            <a:blip r:embed="rId4"/>
            <a:srcRect/>
            <a:stretch>
              <a:fillRect/>
            </a:stretch>
          </p:blipFill>
          <p:spPr bwMode="auto">
            <a:xfrm>
              <a:off x="4727142" y="2517343"/>
              <a:ext cx="3807258" cy="3807258"/>
            </a:xfrm>
            <a:prstGeom prst="rect">
              <a:avLst/>
            </a:prstGeom>
            <a:noFill/>
            <a:effectLst>
              <a:outerShdw blurRad="50800" dist="38100" dir="2700000" algn="tl" rotWithShape="0">
                <a:prstClr val="black">
                  <a:alpha val="40000"/>
                </a:prstClr>
              </a:outerShdw>
            </a:effectLst>
          </p:spPr>
        </p:pic>
        <p:pic>
          <p:nvPicPr>
            <p:cNvPr id="9" name="Picture 5" descr="tape04"/>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rot="622786">
              <a:off x="6578585" y="2043592"/>
              <a:ext cx="990600" cy="654050"/>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slide(fromBottom)">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slide(fromBottom)">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slide(fromBottom)">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slide(fromBottom)">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slide(fromBottom)">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7" name="Rectangle 1027"/>
          <p:cNvSpPr>
            <a:spLocks noChangeArrowheads="1"/>
          </p:cNvSpPr>
          <p:nvPr/>
        </p:nvSpPr>
        <p:spPr bwMode="auto">
          <a:xfrm>
            <a:off x="609600" y="2667000"/>
            <a:ext cx="8001000" cy="1373188"/>
          </a:xfrm>
          <a:prstGeom prst="rect">
            <a:avLst/>
          </a:prstGeom>
          <a:noFill/>
          <a:ln w="9525">
            <a:noFill/>
            <a:miter lim="800000"/>
            <a:headEnd/>
            <a:tailEnd/>
          </a:ln>
        </p:spPr>
        <p:txBody>
          <a:bodyPr>
            <a:prstTxWarp prst="textNoShape">
              <a:avLst/>
            </a:prstTxWarp>
            <a:spAutoFit/>
          </a:bodyPr>
          <a:lstStyle/>
          <a:p>
            <a:pPr marL="3175" indent="-3175" defTabSz="185738">
              <a:tabLst>
                <a:tab pos="454025" algn="dec"/>
                <a:tab pos="688975" algn="l"/>
              </a:tabLst>
            </a:pPr>
            <a:r>
              <a:rPr lang="en-US" sz="2800" dirty="0">
                <a:solidFill>
                  <a:schemeClr val="bg1"/>
                </a:solidFill>
              </a:rPr>
              <a:t>		5.	Quiz daily. </a:t>
            </a:r>
          </a:p>
          <a:p>
            <a:pPr marL="3175" indent="-3175" defTabSz="185738">
              <a:tabLst>
                <a:tab pos="454025" algn="dec"/>
                <a:tab pos="688975" algn="l"/>
              </a:tabLst>
            </a:pPr>
            <a:r>
              <a:rPr lang="en-US" sz="2800" dirty="0">
                <a:solidFill>
                  <a:schemeClr val="bg1"/>
                </a:solidFill>
              </a:rPr>
              <a:t>		6.	Use “clickers.”</a:t>
            </a:r>
          </a:p>
          <a:p>
            <a:pPr marL="3175" indent="-3175" defTabSz="185738">
              <a:tabLst>
                <a:tab pos="454025" algn="dec"/>
                <a:tab pos="688975" algn="l"/>
              </a:tabLst>
            </a:pPr>
            <a:r>
              <a:rPr lang="en-US" sz="2800" dirty="0">
                <a:solidFill>
                  <a:schemeClr val="bg1"/>
                </a:solidFill>
              </a:rPr>
              <a:t>		7.	Call on a student every 2-3 minutes.</a:t>
            </a:r>
          </a:p>
        </p:txBody>
      </p:sp>
      <p:sp>
        <p:nvSpPr>
          <p:cNvPr id="66563" name="Rectangle 1029"/>
          <p:cNvSpPr>
            <a:spLocks noChangeArrowheads="1"/>
          </p:cNvSpPr>
          <p:nvPr/>
        </p:nvSpPr>
        <p:spPr bwMode="auto">
          <a:xfrm>
            <a:off x="533400" y="685800"/>
            <a:ext cx="7391400" cy="823913"/>
          </a:xfrm>
          <a:prstGeom prst="rect">
            <a:avLst/>
          </a:prstGeom>
          <a:noFill/>
          <a:ln w="9525">
            <a:noFill/>
            <a:miter lim="800000"/>
            <a:headEnd/>
            <a:tailEnd/>
          </a:ln>
        </p:spPr>
        <p:txBody>
          <a:bodyPr>
            <a:prstTxWarp prst="textNoShape">
              <a:avLst/>
            </a:prstTxWarp>
            <a:spAutoFit/>
          </a:bodyPr>
          <a:lstStyle/>
          <a:p>
            <a:pPr marL="457200" indent="-457200" defTabSz="185738"/>
            <a:r>
              <a:rPr lang="en-US" sz="4800" b="1">
                <a:solidFill>
                  <a:srgbClr val="FF9933"/>
                </a:solidFill>
                <a:latin typeface="Lucida Handwriting" pitchFamily="-111" charset="0"/>
              </a:rPr>
              <a:t>Never fail…</a:t>
            </a:r>
          </a:p>
        </p:txBody>
      </p:sp>
      <p:pic>
        <p:nvPicPr>
          <p:cNvPr id="66564" name="Picture 1030"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66565" name="Rectangle 1031"/>
          <p:cNvSpPr>
            <a:spLocks noChangeArrowheads="1"/>
          </p:cNvSpPr>
          <p:nvPr/>
        </p:nvSpPr>
        <p:spPr bwMode="auto">
          <a:xfrm>
            <a:off x="685800" y="1981200"/>
            <a:ext cx="6553200" cy="457200"/>
          </a:xfrm>
          <a:prstGeom prst="rect">
            <a:avLst/>
          </a:prstGeom>
          <a:noFill/>
          <a:ln w="9525">
            <a:noFill/>
            <a:miter lim="800000"/>
            <a:headEnd/>
            <a:tailEnd/>
          </a:ln>
        </p:spPr>
        <p:txBody>
          <a:bodyPr>
            <a:prstTxWarp prst="textNoShape">
              <a:avLst/>
            </a:prstTxWarp>
            <a:spAutoFit/>
          </a:bodyPr>
          <a:lstStyle/>
          <a:p>
            <a:pPr marL="457200" indent="-457200" defTabSz="185738"/>
            <a:r>
              <a:rPr lang="en-US" sz="2400" b="1"/>
              <a:t>to Hold Students Accountable Daily</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13507"/>
                                        </p:tgtEl>
                                        <p:attrNameLst>
                                          <p:attrName>style.visibility</p:attrName>
                                        </p:attrNameLst>
                                      </p:cBhvr>
                                      <p:to>
                                        <p:strVal val="visible"/>
                                      </p:to>
                                    </p:set>
                                    <p:animEffect transition="in" filter="wipe(up)">
                                      <p:cBhvr>
                                        <p:cTn id="7" dur="500"/>
                                        <p:tgtEl>
                                          <p:spTgt spid="1813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3507" grpId="0" uiExpan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7"/>
          <p:cNvSpPr>
            <a:spLocks noChangeArrowheads="1"/>
          </p:cNvSpPr>
          <p:nvPr/>
        </p:nvSpPr>
        <p:spPr bwMode="auto">
          <a:xfrm>
            <a:off x="533400" y="887413"/>
            <a:ext cx="7391400" cy="579437"/>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5.	Quiz daily</a:t>
            </a:r>
          </a:p>
        </p:txBody>
      </p:sp>
      <p:pic>
        <p:nvPicPr>
          <p:cNvPr id="68612"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8" name="Oval 5"/>
          <p:cNvSpPr>
            <a:spLocks noChangeArrowheads="1"/>
          </p:cNvSpPr>
          <p:nvPr/>
        </p:nvSpPr>
        <p:spPr bwMode="auto">
          <a:xfrm>
            <a:off x="762000" y="2362200"/>
            <a:ext cx="3124200" cy="1295400"/>
          </a:xfrm>
          <a:prstGeom prst="ellipse">
            <a:avLst/>
          </a:prstGeom>
          <a:solidFill>
            <a:srgbClr val="FFFF00"/>
          </a:solidFill>
          <a:ln w="38100" algn="ctr">
            <a:solidFill>
              <a:schemeClr val="bg2"/>
            </a:solidFill>
            <a:round/>
            <a:headEnd type="none" w="sm" len="sm"/>
            <a:tailEnd type="none" w="sm" len="sm"/>
          </a:ln>
        </p:spPr>
        <p:txBody>
          <a:bodyPr/>
          <a:lstStyle/>
          <a:p>
            <a:endParaRPr lang="en-US"/>
          </a:p>
        </p:txBody>
      </p:sp>
      <p:sp>
        <p:nvSpPr>
          <p:cNvPr id="9" name="TextBox 8"/>
          <p:cNvSpPr txBox="1"/>
          <p:nvPr/>
        </p:nvSpPr>
        <p:spPr>
          <a:xfrm>
            <a:off x="1028700" y="2667000"/>
            <a:ext cx="2590800" cy="646113"/>
          </a:xfrm>
          <a:prstGeom prst="rect">
            <a:avLst/>
          </a:prstGeom>
          <a:noFill/>
        </p:spPr>
        <p:txBody>
          <a:bodyPr>
            <a:spAutoFit/>
          </a:bodyPr>
          <a:lstStyle/>
          <a:p>
            <a:pPr algn="ctr">
              <a:defRPr/>
            </a:pPr>
            <a:r>
              <a:rPr lang="en-US" sz="3600" b="1" dirty="0" smtClean="0">
                <a:solidFill>
                  <a:schemeClr val="bg2"/>
                </a:solidFill>
                <a:latin typeface="+mn-lt"/>
              </a:rPr>
              <a:t>Quiz</a:t>
            </a:r>
            <a:endParaRPr lang="en-US" sz="3600" b="1" dirty="0">
              <a:solidFill>
                <a:schemeClr val="bg2"/>
              </a:solidFill>
              <a:latin typeface="+mn-lt"/>
            </a:endParaRPr>
          </a:p>
        </p:txBody>
      </p:sp>
      <p:grpSp>
        <p:nvGrpSpPr>
          <p:cNvPr id="10" name="Group 19"/>
          <p:cNvGrpSpPr>
            <a:grpSpLocks/>
          </p:cNvGrpSpPr>
          <p:nvPr/>
        </p:nvGrpSpPr>
        <p:grpSpPr bwMode="auto">
          <a:xfrm>
            <a:off x="3886200" y="2590800"/>
            <a:ext cx="4800600" cy="838200"/>
            <a:chOff x="3886200" y="2590800"/>
            <a:chExt cx="4800600" cy="838200"/>
          </a:xfrm>
        </p:grpSpPr>
        <p:sp>
          <p:nvSpPr>
            <p:cNvPr id="11" name="Rounded Rectangle 7"/>
            <p:cNvSpPr>
              <a:spLocks noChangeArrowheads="1"/>
            </p:cNvSpPr>
            <p:nvPr/>
          </p:nvSpPr>
          <p:spPr bwMode="auto">
            <a:xfrm>
              <a:off x="5257800" y="2590800"/>
              <a:ext cx="3429000" cy="838200"/>
            </a:xfrm>
            <a:prstGeom prst="roundRect">
              <a:avLst>
                <a:gd name="adj" fmla="val 16667"/>
              </a:avLst>
            </a:prstGeom>
            <a:solidFill>
              <a:srgbClr val="FFC000"/>
            </a:solidFill>
            <a:ln w="38100" algn="ctr">
              <a:solidFill>
                <a:schemeClr val="bg2"/>
              </a:solidFill>
              <a:round/>
              <a:headEnd type="none" w="sm" len="sm"/>
              <a:tailEnd type="none" w="sm" len="sm"/>
            </a:ln>
          </p:spPr>
          <p:txBody>
            <a:bodyPr/>
            <a:lstStyle/>
            <a:p>
              <a:endParaRPr lang="en-US"/>
            </a:p>
          </p:txBody>
        </p:sp>
        <p:sp>
          <p:nvSpPr>
            <p:cNvPr id="12" name="TextBox 11"/>
            <p:cNvSpPr txBox="1"/>
            <p:nvPr/>
          </p:nvSpPr>
          <p:spPr>
            <a:xfrm>
              <a:off x="5676900" y="2667000"/>
              <a:ext cx="2590800" cy="646113"/>
            </a:xfrm>
            <a:prstGeom prst="rect">
              <a:avLst/>
            </a:prstGeom>
            <a:noFill/>
          </p:spPr>
          <p:txBody>
            <a:bodyPr>
              <a:spAutoFit/>
            </a:bodyPr>
            <a:lstStyle/>
            <a:p>
              <a:pPr algn="ctr">
                <a:defRPr/>
              </a:pPr>
              <a:r>
                <a:rPr lang="en-US" sz="3600" b="1" dirty="0" smtClean="0">
                  <a:solidFill>
                    <a:schemeClr val="bg2"/>
                  </a:solidFill>
                  <a:latin typeface="+mn-lt"/>
                </a:rPr>
                <a:t>One ?</a:t>
              </a:r>
              <a:endParaRPr lang="en-US" sz="3600" b="1" dirty="0">
                <a:solidFill>
                  <a:schemeClr val="bg2"/>
                </a:solidFill>
                <a:latin typeface="+mn-lt"/>
              </a:endParaRPr>
            </a:p>
          </p:txBody>
        </p:sp>
        <p:cxnSp>
          <p:nvCxnSpPr>
            <p:cNvPr id="13" name="Straight Connector 14"/>
            <p:cNvCxnSpPr>
              <a:cxnSpLocks noChangeShapeType="1"/>
              <a:stCxn id="8" idx="6"/>
              <a:endCxn id="11" idx="1"/>
            </p:cNvCxnSpPr>
            <p:nvPr/>
          </p:nvCxnSpPr>
          <p:spPr bwMode="auto">
            <a:xfrm>
              <a:off x="3886200" y="3009900"/>
              <a:ext cx="1371600" cy="1588"/>
            </a:xfrm>
            <a:prstGeom prst="line">
              <a:avLst/>
            </a:prstGeom>
            <a:noFill/>
            <a:ln w="38100" algn="ctr">
              <a:solidFill>
                <a:schemeClr val="bg2"/>
              </a:solidFill>
              <a:round/>
              <a:headEnd type="none" w="sm" len="sm"/>
              <a:tailEnd type="none" w="sm" len="sm"/>
            </a:ln>
          </p:spPr>
        </p:cxnSp>
      </p:grpSp>
      <p:grpSp>
        <p:nvGrpSpPr>
          <p:cNvPr id="14" name="Group 20"/>
          <p:cNvGrpSpPr>
            <a:grpSpLocks/>
          </p:cNvGrpSpPr>
          <p:nvPr/>
        </p:nvGrpSpPr>
        <p:grpSpPr bwMode="auto">
          <a:xfrm>
            <a:off x="3428672" y="3467892"/>
            <a:ext cx="4800928" cy="2628108"/>
            <a:chOff x="3428343" y="3468685"/>
            <a:chExt cx="4801257" cy="2626776"/>
          </a:xfrm>
        </p:grpSpPr>
        <p:sp>
          <p:nvSpPr>
            <p:cNvPr id="15" name="Rounded Rectangle 9"/>
            <p:cNvSpPr>
              <a:spLocks noChangeArrowheads="1"/>
            </p:cNvSpPr>
            <p:nvPr/>
          </p:nvSpPr>
          <p:spPr bwMode="auto">
            <a:xfrm>
              <a:off x="4800600" y="4191002"/>
              <a:ext cx="3429000" cy="1904459"/>
            </a:xfrm>
            <a:prstGeom prst="roundRect">
              <a:avLst>
                <a:gd name="adj" fmla="val 16667"/>
              </a:avLst>
            </a:prstGeom>
            <a:solidFill>
              <a:srgbClr val="FFC000"/>
            </a:solidFill>
            <a:ln w="38100" algn="ctr">
              <a:solidFill>
                <a:schemeClr val="bg2"/>
              </a:solidFill>
              <a:round/>
              <a:headEnd type="none" w="sm" len="sm"/>
              <a:tailEnd type="none" w="sm" len="sm"/>
            </a:ln>
          </p:spPr>
          <p:txBody>
            <a:bodyPr/>
            <a:lstStyle/>
            <a:p>
              <a:endParaRPr lang="en-US"/>
            </a:p>
          </p:txBody>
        </p:sp>
        <p:sp>
          <p:nvSpPr>
            <p:cNvPr id="16" name="TextBox 15"/>
            <p:cNvSpPr txBox="1"/>
            <p:nvPr/>
          </p:nvSpPr>
          <p:spPr>
            <a:xfrm>
              <a:off x="5219494" y="4267588"/>
              <a:ext cx="2590978" cy="1827873"/>
            </a:xfrm>
            <a:prstGeom prst="rect">
              <a:avLst/>
            </a:prstGeom>
            <a:noFill/>
            <a:ln w="38100" algn="ctr">
              <a:noFill/>
              <a:round/>
              <a:headEnd type="none" w="sm" len="sm"/>
              <a:tailEnd type="none" w="sm" len="sm"/>
            </a:ln>
          </p:spPr>
          <p:txBody>
            <a:bodyPr/>
            <a:lstStyle/>
            <a:p>
              <a:pPr algn="ctr">
                <a:defRPr/>
              </a:pPr>
              <a:r>
                <a:rPr lang="en-US" sz="3600" b="1" dirty="0" smtClean="0">
                  <a:solidFill>
                    <a:schemeClr val="bg2"/>
                  </a:solidFill>
                  <a:latin typeface="+mn-lt"/>
                </a:rPr>
                <a:t>Problem/ Short answer</a:t>
              </a:r>
            </a:p>
          </p:txBody>
        </p:sp>
        <p:cxnSp>
          <p:nvCxnSpPr>
            <p:cNvPr id="17" name="Straight Connector 16"/>
            <p:cNvCxnSpPr>
              <a:cxnSpLocks noChangeShapeType="1"/>
              <a:stCxn id="8" idx="5"/>
              <a:endCxn id="15" idx="1"/>
            </p:cNvCxnSpPr>
            <p:nvPr/>
          </p:nvCxnSpPr>
          <p:spPr bwMode="auto">
            <a:xfrm rot="16200000" flipH="1">
              <a:off x="3277199" y="3619829"/>
              <a:ext cx="1674546" cy="1372258"/>
            </a:xfrm>
            <a:prstGeom prst="line">
              <a:avLst/>
            </a:prstGeom>
            <a:solidFill>
              <a:srgbClr val="FFC000"/>
            </a:solidFill>
            <a:ln w="38100" algn="ctr">
              <a:solidFill>
                <a:schemeClr val="bg2"/>
              </a:solidFill>
              <a:round/>
              <a:headEnd type="none" w="sm" len="sm"/>
              <a:tailEnd type="none" w="sm" len="sm"/>
            </a:ln>
          </p:spPr>
        </p:cxnSp>
      </p:grpSp>
      <p:grpSp>
        <p:nvGrpSpPr>
          <p:cNvPr id="18" name="Group 21"/>
          <p:cNvGrpSpPr>
            <a:grpSpLocks/>
          </p:cNvGrpSpPr>
          <p:nvPr/>
        </p:nvGrpSpPr>
        <p:grpSpPr bwMode="auto">
          <a:xfrm>
            <a:off x="762000" y="3657600"/>
            <a:ext cx="3429000" cy="2590800"/>
            <a:chOff x="762000" y="3657600"/>
            <a:chExt cx="3429000" cy="2590800"/>
          </a:xfrm>
        </p:grpSpPr>
        <p:sp>
          <p:nvSpPr>
            <p:cNvPr id="19" name="Rounded Rectangle 11"/>
            <p:cNvSpPr>
              <a:spLocks noChangeArrowheads="1"/>
            </p:cNvSpPr>
            <p:nvPr/>
          </p:nvSpPr>
          <p:spPr bwMode="auto">
            <a:xfrm>
              <a:off x="762000" y="4953000"/>
              <a:ext cx="3429000" cy="1295400"/>
            </a:xfrm>
            <a:prstGeom prst="roundRect">
              <a:avLst>
                <a:gd name="adj" fmla="val 16667"/>
              </a:avLst>
            </a:prstGeom>
            <a:solidFill>
              <a:srgbClr val="FFC000"/>
            </a:solidFill>
            <a:ln w="38100" algn="ctr">
              <a:solidFill>
                <a:schemeClr val="bg2"/>
              </a:solidFill>
              <a:round/>
              <a:headEnd type="none" w="sm" len="sm"/>
              <a:tailEnd type="none" w="sm" len="sm"/>
            </a:ln>
          </p:spPr>
          <p:txBody>
            <a:bodyPr/>
            <a:lstStyle/>
            <a:p>
              <a:endParaRPr lang="en-US"/>
            </a:p>
          </p:txBody>
        </p:sp>
        <p:sp>
          <p:nvSpPr>
            <p:cNvPr id="20" name="TextBox 19"/>
            <p:cNvSpPr txBox="1"/>
            <p:nvPr/>
          </p:nvSpPr>
          <p:spPr>
            <a:xfrm>
              <a:off x="762000" y="5029200"/>
              <a:ext cx="3429000" cy="1066800"/>
            </a:xfrm>
            <a:prstGeom prst="rect">
              <a:avLst/>
            </a:prstGeom>
            <a:noFill/>
            <a:ln w="38100" algn="ctr">
              <a:noFill/>
              <a:round/>
              <a:headEnd type="none" w="sm" len="sm"/>
              <a:tailEnd type="none" w="sm" len="sm"/>
            </a:ln>
          </p:spPr>
          <p:txBody>
            <a:bodyPr/>
            <a:lstStyle/>
            <a:p>
              <a:pPr algn="ctr">
                <a:defRPr/>
              </a:pPr>
              <a:r>
                <a:rPr lang="en-US" sz="3600" b="1" dirty="0" smtClean="0">
                  <a:solidFill>
                    <a:schemeClr val="bg2"/>
                  </a:solidFill>
                  <a:latin typeface="+mn-lt"/>
                </a:rPr>
                <a:t>Changes tone of class</a:t>
              </a:r>
            </a:p>
          </p:txBody>
        </p:sp>
        <p:cxnSp>
          <p:nvCxnSpPr>
            <p:cNvPr id="21" name="Straight Connector 18"/>
            <p:cNvCxnSpPr>
              <a:cxnSpLocks noChangeShapeType="1"/>
              <a:stCxn id="8" idx="4"/>
              <a:endCxn id="19" idx="0"/>
            </p:cNvCxnSpPr>
            <p:nvPr/>
          </p:nvCxnSpPr>
          <p:spPr bwMode="auto">
            <a:xfrm rot="16200000" flipH="1">
              <a:off x="1752600" y="4229100"/>
              <a:ext cx="1295400" cy="152400"/>
            </a:xfrm>
            <a:prstGeom prst="line">
              <a:avLst/>
            </a:prstGeom>
            <a:solidFill>
              <a:srgbClr val="FFC000"/>
            </a:solidFill>
            <a:ln w="38100" algn="ctr">
              <a:solidFill>
                <a:schemeClr val="bg2"/>
              </a:solidFill>
              <a:round/>
              <a:headEnd type="none" w="sm" len="sm"/>
              <a:tailEnd type="none" w="sm" len="sm"/>
            </a:ln>
          </p:spPr>
        </p:cxnSp>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6" name="Rectangle 4"/>
          <p:cNvSpPr>
            <a:spLocks noChangeArrowheads="1"/>
          </p:cNvSpPr>
          <p:nvPr/>
        </p:nvSpPr>
        <p:spPr bwMode="auto">
          <a:xfrm>
            <a:off x="609600" y="1905000"/>
            <a:ext cx="7543800" cy="461665"/>
          </a:xfrm>
          <a:prstGeom prst="rect">
            <a:avLst/>
          </a:prstGeom>
          <a:noFill/>
          <a:ln w="9525">
            <a:noFill/>
            <a:miter lim="800000"/>
            <a:headEnd/>
            <a:tailEnd/>
          </a:ln>
        </p:spPr>
        <p:txBody>
          <a:bodyPr>
            <a:prstTxWarp prst="textNoShape">
              <a:avLst/>
            </a:prstTxWarp>
            <a:spAutoFit/>
          </a:bodyPr>
          <a:lstStyle/>
          <a:p>
            <a:pPr defTabSz="457200"/>
            <a:endParaRPr lang="en-US" sz="2400" dirty="0" smtClean="0">
              <a:solidFill>
                <a:schemeClr val="bg1"/>
              </a:solidFill>
            </a:endParaRPr>
          </a:p>
        </p:txBody>
      </p:sp>
      <p:sp>
        <p:nvSpPr>
          <p:cNvPr id="70659" name="Rectangle 11"/>
          <p:cNvSpPr>
            <a:spLocks noChangeArrowheads="1"/>
          </p:cNvSpPr>
          <p:nvPr/>
        </p:nvSpPr>
        <p:spPr bwMode="auto">
          <a:xfrm>
            <a:off x="533400" y="457200"/>
            <a:ext cx="7391400" cy="615553"/>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dirty="0">
                <a:solidFill>
                  <a:srgbClr val="FF9933"/>
                </a:solidFill>
                <a:latin typeface="Lucida Handwriting" pitchFamily="-111" charset="0"/>
              </a:rPr>
              <a:t>	6.	Use “clickers</a:t>
            </a:r>
            <a:r>
              <a:rPr lang="en-US" sz="4000" b="1" dirty="0" smtClean="0">
                <a:solidFill>
                  <a:srgbClr val="FF9933"/>
                </a:solidFill>
                <a:latin typeface="Lucida Handwriting" pitchFamily="-111" charset="0"/>
              </a:rPr>
              <a:t>”</a:t>
            </a:r>
            <a:endParaRPr lang="en-US" sz="4000" b="1" dirty="0">
              <a:solidFill>
                <a:srgbClr val="FF9933"/>
              </a:solidFill>
              <a:latin typeface="Lucida Handwriting" pitchFamily="-111" charset="0"/>
            </a:endParaRPr>
          </a:p>
        </p:txBody>
      </p:sp>
      <p:pic>
        <p:nvPicPr>
          <p:cNvPr id="70660" name="Picture 12" descr="underline"/>
          <p:cNvPicPr>
            <a:picLocks noChangeAspect="1" noChangeArrowheads="1"/>
          </p:cNvPicPr>
          <p:nvPr/>
        </p:nvPicPr>
        <p:blipFill>
          <a:blip r:embed="rId4"/>
          <a:srcRect/>
          <a:stretch>
            <a:fillRect/>
          </a:stretch>
        </p:blipFill>
        <p:spPr bwMode="auto">
          <a:xfrm>
            <a:off x="533400" y="1447800"/>
            <a:ext cx="8001000" cy="312738"/>
          </a:xfrm>
          <a:prstGeom prst="rect">
            <a:avLst/>
          </a:prstGeom>
          <a:noFill/>
          <a:ln w="9525">
            <a:noFill/>
            <a:miter lim="800000"/>
            <a:headEnd/>
            <a:tailEnd/>
          </a:ln>
        </p:spPr>
      </p:pic>
      <p:pic>
        <p:nvPicPr>
          <p:cNvPr id="8" name="clickers_short.wmv">
            <a:hlinkClick r:id="" action="ppaction://media"/>
          </p:cNvPr>
          <p:cNvPicPr/>
          <p:nvPr>
            <a:videoFile r:link="rId1"/>
          </p:nvPr>
        </p:nvPicPr>
        <p:blipFill>
          <a:blip r:embed="rId5"/>
          <a:srcRect/>
          <a:stretch>
            <a:fillRect/>
          </a:stretch>
        </p:blipFill>
        <p:spPr bwMode="auto">
          <a:xfrm>
            <a:off x="0" y="1760538"/>
            <a:ext cx="9143999" cy="509746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677316">
                                            <p:txEl>
                                              <p:pRg st="0" end="0"/>
                                            </p:txEl>
                                          </p:spTgt>
                                        </p:tgtEl>
                                        <p:attrNameLst>
                                          <p:attrName>style.visibility</p:attrName>
                                        </p:attrNameLst>
                                      </p:cBhvr>
                                      <p:to>
                                        <p:strVal val="visible"/>
                                      </p:to>
                                    </p:set>
                                    <p:animEffect transition="in" filter="slide(fromBottom)">
                                      <p:cBhvr>
                                        <p:cTn id="7" dur="500"/>
                                        <p:tgtEl>
                                          <p:spTgt spid="1677316">
                                            <p:txEl>
                                              <p:pRg st="0" end="0"/>
                                            </p:txEl>
                                          </p:spTgt>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26350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8"/>
                                        </p:tgtEl>
                                      </p:cBhvr>
                                    </p:cmd>
                                  </p:childTnLst>
                                </p:cTn>
                              </p:par>
                            </p:childTnLst>
                          </p:cTn>
                        </p:par>
                      </p:childTnLst>
                    </p:cTn>
                  </p:par>
                </p:childTnLst>
              </p:cTn>
              <p:nextCondLst>
                <p:cond evt="onClick" delay="0">
                  <p:tgtEl>
                    <p:spTgt spid="8"/>
                  </p:tgtEl>
                </p:cond>
              </p:nextCondLst>
            </p:seq>
            <p:video fullScrn="1">
              <p:cMediaNode vol="80000">
                <p:cTn id="16" fill="remove"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77316"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6" name="Rectangle 4"/>
          <p:cNvSpPr>
            <a:spLocks noChangeArrowheads="1"/>
          </p:cNvSpPr>
          <p:nvPr/>
        </p:nvSpPr>
        <p:spPr bwMode="auto">
          <a:xfrm>
            <a:off x="609600" y="1905000"/>
            <a:ext cx="7543800" cy="1200329"/>
          </a:xfrm>
          <a:prstGeom prst="rect">
            <a:avLst/>
          </a:prstGeom>
          <a:noFill/>
          <a:ln w="9525">
            <a:noFill/>
            <a:miter lim="800000"/>
            <a:headEnd/>
            <a:tailEnd/>
          </a:ln>
        </p:spPr>
        <p:txBody>
          <a:bodyPr>
            <a:prstTxWarp prst="textNoShape">
              <a:avLst/>
            </a:prstTxWarp>
            <a:spAutoFit/>
          </a:bodyPr>
          <a:lstStyle/>
          <a:p>
            <a:pPr defTabSz="457200"/>
            <a:r>
              <a:rPr lang="en-US" sz="2400" dirty="0" smtClean="0">
                <a:solidFill>
                  <a:schemeClr val="bg1"/>
                </a:solidFill>
              </a:rPr>
              <a:t>“Colored cards”</a:t>
            </a:r>
            <a:endParaRPr lang="en-US" sz="2400" dirty="0">
              <a:solidFill>
                <a:schemeClr val="bg1"/>
              </a:solidFill>
            </a:endParaRPr>
          </a:p>
          <a:p>
            <a:pPr lvl="2" indent="-339725" defTabSz="457200">
              <a:buFontTx/>
              <a:buChar char="•"/>
            </a:pPr>
            <a:r>
              <a:rPr lang="en-US" sz="2400" dirty="0" smtClean="0">
                <a:solidFill>
                  <a:schemeClr val="bg1"/>
                </a:solidFill>
              </a:rPr>
              <a:t>Anonymous</a:t>
            </a:r>
          </a:p>
          <a:p>
            <a:pPr lvl="2" indent="-339725" defTabSz="457200">
              <a:buFontTx/>
              <a:buChar char="•"/>
            </a:pPr>
            <a:r>
              <a:rPr lang="en-US" sz="2400" dirty="0" smtClean="0">
                <a:solidFill>
                  <a:schemeClr val="bg1"/>
                </a:solidFill>
              </a:rPr>
              <a:t>Simultaneous </a:t>
            </a:r>
          </a:p>
        </p:txBody>
      </p:sp>
      <p:sp>
        <p:nvSpPr>
          <p:cNvPr id="70659" name="Rectangle 11"/>
          <p:cNvSpPr>
            <a:spLocks noChangeArrowheads="1"/>
          </p:cNvSpPr>
          <p:nvPr/>
        </p:nvSpPr>
        <p:spPr bwMode="auto">
          <a:xfrm>
            <a:off x="533400" y="457200"/>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6.	Use “clickers” or “colored cards”</a:t>
            </a:r>
          </a:p>
        </p:txBody>
      </p:sp>
      <p:pic>
        <p:nvPicPr>
          <p:cNvPr id="70660" name="Picture 12"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16" name="Group 15"/>
          <p:cNvGrpSpPr/>
          <p:nvPr/>
        </p:nvGrpSpPr>
        <p:grpSpPr>
          <a:xfrm>
            <a:off x="1105437" y="3505200"/>
            <a:ext cx="1524000" cy="1981200"/>
            <a:chOff x="1105437" y="3505200"/>
            <a:chExt cx="1524000" cy="1981200"/>
          </a:xfrm>
        </p:grpSpPr>
        <p:sp>
          <p:nvSpPr>
            <p:cNvPr id="8" name="Rounded Rectangle 7"/>
            <p:cNvSpPr/>
            <p:nvPr/>
          </p:nvSpPr>
          <p:spPr bwMode="auto">
            <a:xfrm>
              <a:off x="1105437" y="3581400"/>
              <a:ext cx="1524000" cy="1905000"/>
            </a:xfrm>
            <a:prstGeom prst="roundRect">
              <a:avLst/>
            </a:prstGeom>
            <a:solidFill>
              <a:srgbClr val="FFFF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12" name="TextBox 11"/>
            <p:cNvSpPr txBox="1"/>
            <p:nvPr/>
          </p:nvSpPr>
          <p:spPr>
            <a:xfrm>
              <a:off x="1447800" y="3505200"/>
              <a:ext cx="838200" cy="1938992"/>
            </a:xfrm>
            <a:prstGeom prst="rect">
              <a:avLst/>
            </a:prstGeom>
            <a:noFill/>
          </p:spPr>
          <p:txBody>
            <a:bodyPr wrap="square" rtlCol="0">
              <a:spAutoFit/>
            </a:bodyPr>
            <a:lstStyle/>
            <a:p>
              <a:pPr algn="ctr"/>
              <a:r>
                <a:rPr lang="en-US" sz="7200" b="1" dirty="0" smtClean="0">
                  <a:solidFill>
                    <a:schemeClr val="bg2"/>
                  </a:solidFill>
                </a:rPr>
                <a:t>A</a:t>
              </a:r>
            </a:p>
            <a:p>
              <a:pPr algn="ctr"/>
              <a:r>
                <a:rPr lang="en-US" sz="4400" b="1" dirty="0" smtClean="0">
                  <a:solidFill>
                    <a:schemeClr val="bg2"/>
                  </a:solidFill>
                </a:rPr>
                <a:t>T</a:t>
              </a:r>
              <a:endParaRPr lang="en-US" sz="4400" b="1" dirty="0">
                <a:solidFill>
                  <a:schemeClr val="bg2"/>
                </a:solidFill>
              </a:endParaRPr>
            </a:p>
          </p:txBody>
        </p:sp>
      </p:grpSp>
      <p:grpSp>
        <p:nvGrpSpPr>
          <p:cNvPr id="17" name="Group 16"/>
          <p:cNvGrpSpPr/>
          <p:nvPr/>
        </p:nvGrpSpPr>
        <p:grpSpPr>
          <a:xfrm>
            <a:off x="2934237" y="3505200"/>
            <a:ext cx="1524000" cy="1981200"/>
            <a:chOff x="2934237" y="3505200"/>
            <a:chExt cx="1524000" cy="1981200"/>
          </a:xfrm>
        </p:grpSpPr>
        <p:sp>
          <p:nvSpPr>
            <p:cNvPr id="9" name="Rounded Rectangle 8"/>
            <p:cNvSpPr/>
            <p:nvPr/>
          </p:nvSpPr>
          <p:spPr bwMode="auto">
            <a:xfrm>
              <a:off x="2934237" y="3581400"/>
              <a:ext cx="1524000" cy="1905000"/>
            </a:xfrm>
            <a:prstGeom prst="roundRect">
              <a:avLst/>
            </a:prstGeom>
            <a:solidFill>
              <a:srgbClr val="00B0F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13" name="TextBox 12"/>
            <p:cNvSpPr txBox="1"/>
            <p:nvPr/>
          </p:nvSpPr>
          <p:spPr>
            <a:xfrm>
              <a:off x="3276600" y="3505200"/>
              <a:ext cx="838200" cy="1877437"/>
            </a:xfrm>
            <a:prstGeom prst="rect">
              <a:avLst/>
            </a:prstGeom>
            <a:noFill/>
          </p:spPr>
          <p:txBody>
            <a:bodyPr wrap="square" rtlCol="0">
              <a:spAutoFit/>
            </a:bodyPr>
            <a:lstStyle/>
            <a:p>
              <a:pPr algn="ctr"/>
              <a:r>
                <a:rPr lang="en-US" sz="7200" b="1" dirty="0" smtClean="0">
                  <a:solidFill>
                    <a:schemeClr val="bg2"/>
                  </a:solidFill>
                </a:rPr>
                <a:t>B</a:t>
              </a:r>
            </a:p>
            <a:p>
              <a:pPr algn="ctr"/>
              <a:r>
                <a:rPr lang="en-US" sz="4400" b="1" dirty="0" smtClean="0">
                  <a:solidFill>
                    <a:schemeClr val="bg2"/>
                  </a:solidFill>
                </a:rPr>
                <a:t>F</a:t>
              </a:r>
              <a:endParaRPr lang="en-US" sz="4400" b="1" dirty="0">
                <a:solidFill>
                  <a:schemeClr val="bg2"/>
                </a:solidFill>
              </a:endParaRPr>
            </a:p>
          </p:txBody>
        </p:sp>
      </p:grpSp>
      <p:grpSp>
        <p:nvGrpSpPr>
          <p:cNvPr id="18" name="Group 17"/>
          <p:cNvGrpSpPr/>
          <p:nvPr/>
        </p:nvGrpSpPr>
        <p:grpSpPr>
          <a:xfrm>
            <a:off x="4763037" y="3505200"/>
            <a:ext cx="1524000" cy="1981200"/>
            <a:chOff x="4763037" y="3505200"/>
            <a:chExt cx="1524000" cy="1981200"/>
          </a:xfrm>
        </p:grpSpPr>
        <p:sp>
          <p:nvSpPr>
            <p:cNvPr id="10" name="Rounded Rectangle 9"/>
            <p:cNvSpPr/>
            <p:nvPr/>
          </p:nvSpPr>
          <p:spPr bwMode="auto">
            <a:xfrm>
              <a:off x="4763037" y="3581400"/>
              <a:ext cx="1524000" cy="1905000"/>
            </a:xfrm>
            <a:prstGeom prst="roundRect">
              <a:avLst/>
            </a:prstGeom>
            <a:solidFill>
              <a:srgbClr val="FF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14" name="TextBox 13"/>
            <p:cNvSpPr txBox="1"/>
            <p:nvPr/>
          </p:nvSpPr>
          <p:spPr>
            <a:xfrm>
              <a:off x="5105400" y="3505200"/>
              <a:ext cx="838200" cy="1200329"/>
            </a:xfrm>
            <a:prstGeom prst="rect">
              <a:avLst/>
            </a:prstGeom>
            <a:noFill/>
          </p:spPr>
          <p:txBody>
            <a:bodyPr wrap="square" rtlCol="0">
              <a:spAutoFit/>
            </a:bodyPr>
            <a:lstStyle/>
            <a:p>
              <a:pPr algn="ctr"/>
              <a:r>
                <a:rPr lang="en-US" sz="7200" b="1" dirty="0" smtClean="0">
                  <a:solidFill>
                    <a:schemeClr val="bg2"/>
                  </a:solidFill>
                </a:rPr>
                <a:t>C</a:t>
              </a:r>
              <a:endParaRPr lang="en-US" sz="7200" b="1" dirty="0">
                <a:solidFill>
                  <a:schemeClr val="bg2"/>
                </a:solidFill>
              </a:endParaRPr>
            </a:p>
          </p:txBody>
        </p:sp>
      </p:grpSp>
      <p:grpSp>
        <p:nvGrpSpPr>
          <p:cNvPr id="19" name="Group 18"/>
          <p:cNvGrpSpPr/>
          <p:nvPr/>
        </p:nvGrpSpPr>
        <p:grpSpPr>
          <a:xfrm>
            <a:off x="6553200" y="3505200"/>
            <a:ext cx="1524000" cy="1981200"/>
            <a:chOff x="6553200" y="3505200"/>
            <a:chExt cx="1524000" cy="1981200"/>
          </a:xfrm>
        </p:grpSpPr>
        <p:sp>
          <p:nvSpPr>
            <p:cNvPr id="11" name="Rounded Rectangle 10"/>
            <p:cNvSpPr/>
            <p:nvPr/>
          </p:nvSpPr>
          <p:spPr bwMode="auto">
            <a:xfrm>
              <a:off x="6553200" y="3581400"/>
              <a:ext cx="1524000" cy="1905000"/>
            </a:xfrm>
            <a:prstGeom prst="roundRect">
              <a:avLst/>
            </a:prstGeom>
            <a:solidFill>
              <a:srgbClr val="92D05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sp>
          <p:nvSpPr>
            <p:cNvPr id="15" name="TextBox 14"/>
            <p:cNvSpPr txBox="1"/>
            <p:nvPr/>
          </p:nvSpPr>
          <p:spPr>
            <a:xfrm>
              <a:off x="6858000" y="3505200"/>
              <a:ext cx="838200" cy="1200329"/>
            </a:xfrm>
            <a:prstGeom prst="rect">
              <a:avLst/>
            </a:prstGeom>
            <a:noFill/>
          </p:spPr>
          <p:txBody>
            <a:bodyPr wrap="square" rtlCol="0">
              <a:spAutoFit/>
            </a:bodyPr>
            <a:lstStyle/>
            <a:p>
              <a:pPr algn="ctr"/>
              <a:r>
                <a:rPr lang="en-US" sz="7200" b="1" dirty="0" smtClean="0">
                  <a:solidFill>
                    <a:schemeClr val="bg2"/>
                  </a:solidFill>
                </a:rPr>
                <a:t>D</a:t>
              </a:r>
              <a:endParaRPr lang="en-US" sz="7200" b="1" dirty="0">
                <a:solidFill>
                  <a:schemeClr val="bg2"/>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77316">
                                            <p:txEl>
                                              <p:pRg st="0" end="0"/>
                                            </p:txEl>
                                          </p:spTgt>
                                        </p:tgtEl>
                                        <p:attrNameLst>
                                          <p:attrName>style.visibility</p:attrName>
                                        </p:attrNameLst>
                                      </p:cBhvr>
                                      <p:to>
                                        <p:strVal val="visible"/>
                                      </p:to>
                                    </p:set>
                                    <p:animEffect transition="in" filter="slide(fromBottom)">
                                      <p:cBhvr>
                                        <p:cTn id="7" dur="500"/>
                                        <p:tgtEl>
                                          <p:spTgt spid="1677316">
                                            <p:txEl>
                                              <p:pRg st="0" end="0"/>
                                            </p:txEl>
                                          </p:spTgt>
                                        </p:tgtEl>
                                      </p:cBhvr>
                                    </p:animEffect>
                                  </p:childTnLst>
                                </p:cTn>
                              </p:par>
                              <p:par>
                                <p:cTn id="8" presetID="58" presetClass="entr" presetSubtype="0" ac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strVal val="#ppt_w*2.5"/>
                                          </p:val>
                                        </p:tav>
                                        <p:tav tm="100000">
                                          <p:val>
                                            <p:strVal val="#ppt_w"/>
                                          </p:val>
                                        </p:tav>
                                      </p:tavLst>
                                    </p:anim>
                                    <p:anim calcmode="lin" valueType="num">
                                      <p:cBhvr>
                                        <p:cTn id="11" dur="500" fill="hold"/>
                                        <p:tgtEl>
                                          <p:spTgt spid="16"/>
                                        </p:tgtEl>
                                        <p:attrNameLst>
                                          <p:attrName>ppt_h</p:attrName>
                                        </p:attrNameLst>
                                      </p:cBhvr>
                                      <p:tavLst>
                                        <p:tav tm="0">
                                          <p:val>
                                            <p:strVal val="#ppt_h*0.01"/>
                                          </p:val>
                                        </p:tav>
                                        <p:tav tm="100000">
                                          <p:val>
                                            <p:strVal val="#ppt_h"/>
                                          </p:val>
                                        </p:tav>
                                      </p:tavLst>
                                    </p:anim>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h+1"/>
                                          </p:val>
                                        </p:tav>
                                        <p:tav tm="100000">
                                          <p:val>
                                            <p:strVal val="#ppt_y"/>
                                          </p:val>
                                        </p:tav>
                                      </p:tavLst>
                                    </p:anim>
                                    <p:animEffect transition="in" filter="fade">
                                      <p:cBhvr>
                                        <p:cTn id="14" dur="500"/>
                                        <p:tgtEl>
                                          <p:spTgt spid="16"/>
                                        </p:tgtEl>
                                      </p:cBhvr>
                                    </p:animEffect>
                                  </p:childTnLst>
                                </p:cTn>
                              </p:par>
                            </p:childTnLst>
                          </p:cTn>
                        </p:par>
                        <p:par>
                          <p:cTn id="15" fill="hold">
                            <p:stCondLst>
                              <p:cond delay="500"/>
                            </p:stCondLst>
                            <p:childTnLst>
                              <p:par>
                                <p:cTn id="16" presetID="58" presetClass="entr" presetSubtype="0" accel="10000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strVal val="#ppt_w*2.5"/>
                                          </p:val>
                                        </p:tav>
                                        <p:tav tm="100000">
                                          <p:val>
                                            <p:strVal val="#ppt_w"/>
                                          </p:val>
                                        </p:tav>
                                      </p:tavLst>
                                    </p:anim>
                                    <p:anim calcmode="lin" valueType="num">
                                      <p:cBhvr>
                                        <p:cTn id="19" dur="500" fill="hold"/>
                                        <p:tgtEl>
                                          <p:spTgt spid="17"/>
                                        </p:tgtEl>
                                        <p:attrNameLst>
                                          <p:attrName>ppt_h</p:attrName>
                                        </p:attrNameLst>
                                      </p:cBhvr>
                                      <p:tavLst>
                                        <p:tav tm="0">
                                          <p:val>
                                            <p:strVal val="#ppt_h*0.01"/>
                                          </p:val>
                                        </p:tav>
                                        <p:tav tm="100000">
                                          <p:val>
                                            <p:strVal val="#ppt_h"/>
                                          </p:val>
                                        </p:tav>
                                      </p:tavLst>
                                    </p:anim>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h+1"/>
                                          </p:val>
                                        </p:tav>
                                        <p:tav tm="100000">
                                          <p:val>
                                            <p:strVal val="#ppt_y"/>
                                          </p:val>
                                        </p:tav>
                                      </p:tavLst>
                                    </p:anim>
                                    <p:animEffect transition="in" filter="fade">
                                      <p:cBhvr>
                                        <p:cTn id="22" dur="500"/>
                                        <p:tgtEl>
                                          <p:spTgt spid="17"/>
                                        </p:tgtEl>
                                      </p:cBhvr>
                                    </p:animEffect>
                                  </p:childTnLst>
                                </p:cTn>
                              </p:par>
                            </p:childTnLst>
                          </p:cTn>
                        </p:par>
                        <p:par>
                          <p:cTn id="23" fill="hold">
                            <p:stCondLst>
                              <p:cond delay="1000"/>
                            </p:stCondLst>
                            <p:childTnLst>
                              <p:par>
                                <p:cTn id="24" presetID="58" presetClass="entr" presetSubtype="0" accel="10000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strVal val="#ppt_w*2.5"/>
                                          </p:val>
                                        </p:tav>
                                        <p:tav tm="100000">
                                          <p:val>
                                            <p:strVal val="#ppt_w"/>
                                          </p:val>
                                        </p:tav>
                                      </p:tavLst>
                                    </p:anim>
                                    <p:anim calcmode="lin" valueType="num">
                                      <p:cBhvr>
                                        <p:cTn id="27" dur="500" fill="hold"/>
                                        <p:tgtEl>
                                          <p:spTgt spid="18"/>
                                        </p:tgtEl>
                                        <p:attrNameLst>
                                          <p:attrName>ppt_h</p:attrName>
                                        </p:attrNameLst>
                                      </p:cBhvr>
                                      <p:tavLst>
                                        <p:tav tm="0">
                                          <p:val>
                                            <p:strVal val="#ppt_h*0.01"/>
                                          </p:val>
                                        </p:tav>
                                        <p:tav tm="100000">
                                          <p:val>
                                            <p:strVal val="#ppt_h"/>
                                          </p:val>
                                        </p:tav>
                                      </p:tavLst>
                                    </p:anim>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h+1"/>
                                          </p:val>
                                        </p:tav>
                                        <p:tav tm="100000">
                                          <p:val>
                                            <p:strVal val="#ppt_y"/>
                                          </p:val>
                                        </p:tav>
                                      </p:tavLst>
                                    </p:anim>
                                    <p:animEffect transition="in" filter="fade">
                                      <p:cBhvr>
                                        <p:cTn id="30" dur="500"/>
                                        <p:tgtEl>
                                          <p:spTgt spid="18"/>
                                        </p:tgtEl>
                                      </p:cBhvr>
                                    </p:animEffect>
                                  </p:childTnLst>
                                </p:cTn>
                              </p:par>
                            </p:childTnLst>
                          </p:cTn>
                        </p:par>
                        <p:par>
                          <p:cTn id="31" fill="hold">
                            <p:stCondLst>
                              <p:cond delay="1500"/>
                            </p:stCondLst>
                            <p:childTnLst>
                              <p:par>
                                <p:cTn id="32" presetID="58" presetClass="entr" presetSubtype="0" accel="10000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strVal val="#ppt_w*2.5"/>
                                          </p:val>
                                        </p:tav>
                                        <p:tav tm="100000">
                                          <p:val>
                                            <p:strVal val="#ppt_w"/>
                                          </p:val>
                                        </p:tav>
                                      </p:tavLst>
                                    </p:anim>
                                    <p:anim calcmode="lin" valueType="num">
                                      <p:cBhvr>
                                        <p:cTn id="35" dur="500" fill="hold"/>
                                        <p:tgtEl>
                                          <p:spTgt spid="19"/>
                                        </p:tgtEl>
                                        <p:attrNameLst>
                                          <p:attrName>ppt_h</p:attrName>
                                        </p:attrNameLst>
                                      </p:cBhvr>
                                      <p:tavLst>
                                        <p:tav tm="0">
                                          <p:val>
                                            <p:strVal val="#ppt_h*0.01"/>
                                          </p:val>
                                        </p:tav>
                                        <p:tav tm="100000">
                                          <p:val>
                                            <p:strVal val="#ppt_h"/>
                                          </p:val>
                                        </p:tav>
                                      </p:tavLst>
                                    </p:anim>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h+1"/>
                                          </p:val>
                                        </p:tav>
                                        <p:tav tm="100000">
                                          <p:val>
                                            <p:strVal val="#ppt_y"/>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77316">
                                            <p:txEl>
                                              <p:pRg st="1" end="1"/>
                                            </p:txEl>
                                          </p:spTgt>
                                        </p:tgtEl>
                                        <p:attrNameLst>
                                          <p:attrName>style.visibility</p:attrName>
                                        </p:attrNameLst>
                                      </p:cBhvr>
                                      <p:to>
                                        <p:strVal val="visible"/>
                                      </p:to>
                                    </p:set>
                                    <p:animEffect transition="in" filter="slide(fromBottom)">
                                      <p:cBhvr>
                                        <p:cTn id="43" dur="500"/>
                                        <p:tgtEl>
                                          <p:spTgt spid="167731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677316">
                                            <p:txEl>
                                              <p:pRg st="2" end="2"/>
                                            </p:txEl>
                                          </p:spTgt>
                                        </p:tgtEl>
                                        <p:attrNameLst>
                                          <p:attrName>style.visibility</p:attrName>
                                        </p:attrNameLst>
                                      </p:cBhvr>
                                      <p:to>
                                        <p:strVal val="visible"/>
                                      </p:to>
                                    </p:set>
                                    <p:animEffect transition="in" filter="slide(fromBottom)">
                                      <p:cBhvr>
                                        <p:cTn id="48" dur="500"/>
                                        <p:tgtEl>
                                          <p:spTgt spid="16773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7316" grpId="0" uiExpand="1" build="p" bldLvl="3"/>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9" name="Rectangle 5"/>
          <p:cNvSpPr>
            <a:spLocks noChangeArrowheads="1"/>
          </p:cNvSpPr>
          <p:nvPr/>
        </p:nvSpPr>
        <p:spPr bwMode="auto">
          <a:xfrm>
            <a:off x="609600" y="1905000"/>
            <a:ext cx="7543800" cy="2308324"/>
          </a:xfrm>
          <a:prstGeom prst="rect">
            <a:avLst/>
          </a:prstGeom>
          <a:noFill/>
          <a:ln w="9525">
            <a:noFill/>
            <a:miter lim="800000"/>
            <a:headEnd/>
            <a:tailEnd/>
          </a:ln>
        </p:spPr>
        <p:txBody>
          <a:bodyPr>
            <a:prstTxWarp prst="textNoShape">
              <a:avLst/>
            </a:prstTxWarp>
            <a:spAutoFit/>
          </a:bodyPr>
          <a:lstStyle/>
          <a:p>
            <a:pPr marL="344488" indent="-344488">
              <a:buFontTx/>
              <a:buChar char="•"/>
            </a:pPr>
            <a:r>
              <a:rPr lang="en-US" sz="2400" dirty="0">
                <a:solidFill>
                  <a:schemeClr val="bg1"/>
                </a:solidFill>
              </a:rPr>
              <a:t>“Deck of Cards”</a:t>
            </a:r>
          </a:p>
          <a:p>
            <a:pPr marL="801688" lvl="1" indent="-342900">
              <a:buFontTx/>
              <a:buChar char="•"/>
            </a:pPr>
            <a:r>
              <a:rPr lang="en-US" sz="2400" dirty="0" smtClean="0">
                <a:solidFill>
                  <a:schemeClr val="bg1"/>
                </a:solidFill>
              </a:rPr>
              <a:t>Call on 20 students per fifty minute period</a:t>
            </a:r>
          </a:p>
          <a:p>
            <a:pPr marL="801688" lvl="1" indent="-342900">
              <a:buFontTx/>
              <a:buChar char="•"/>
            </a:pPr>
            <a:r>
              <a:rPr lang="en-US" sz="2400" dirty="0" smtClean="0">
                <a:solidFill>
                  <a:schemeClr val="bg1"/>
                </a:solidFill>
              </a:rPr>
              <a:t>Call on 2-3 students per question</a:t>
            </a:r>
            <a:endParaRPr lang="en-US" sz="2400" dirty="0">
              <a:solidFill>
                <a:schemeClr val="bg1"/>
              </a:solidFill>
            </a:endParaRPr>
          </a:p>
          <a:p>
            <a:pPr marL="344488" indent="-344488">
              <a:buFontTx/>
              <a:buChar char="•"/>
            </a:pPr>
            <a:r>
              <a:rPr lang="en-US" sz="2400" dirty="0">
                <a:solidFill>
                  <a:schemeClr val="bg1"/>
                </a:solidFill>
              </a:rPr>
              <a:t>Frequently shuffle the cards</a:t>
            </a:r>
          </a:p>
          <a:p>
            <a:pPr marL="344488" indent="-344488">
              <a:buFontTx/>
              <a:buChar char="•"/>
            </a:pPr>
            <a:r>
              <a:rPr lang="en-US" sz="2400" dirty="0" smtClean="0">
                <a:solidFill>
                  <a:schemeClr val="bg1"/>
                </a:solidFill>
              </a:rPr>
              <a:t>Modern Languages</a:t>
            </a:r>
            <a:endParaRPr lang="en-US" sz="2400" dirty="0">
              <a:solidFill>
                <a:schemeClr val="bg1"/>
              </a:solidFill>
            </a:endParaRPr>
          </a:p>
          <a:p>
            <a:pPr marL="801688" lvl="1" indent="-342900">
              <a:buFontTx/>
              <a:buChar char="•"/>
            </a:pPr>
            <a:r>
              <a:rPr lang="en-US" sz="2400" smtClean="0">
                <a:solidFill>
                  <a:schemeClr val="bg1"/>
                </a:solidFill>
              </a:rPr>
              <a:t>A story</a:t>
            </a:r>
            <a:endParaRPr lang="en-US" sz="2400" dirty="0">
              <a:solidFill>
                <a:schemeClr val="bg1"/>
              </a:solidFill>
            </a:endParaRPr>
          </a:p>
        </p:txBody>
      </p:sp>
      <p:sp>
        <p:nvSpPr>
          <p:cNvPr id="1675273" name="AutoShape 9"/>
          <p:cNvSpPr>
            <a:spLocks noChangeArrowheads="1"/>
          </p:cNvSpPr>
          <p:nvPr/>
        </p:nvSpPr>
        <p:spPr bwMode="auto">
          <a:xfrm>
            <a:off x="4114800" y="4038600"/>
            <a:ext cx="4460875" cy="2179638"/>
          </a:xfrm>
          <a:prstGeom prst="roundRect">
            <a:avLst>
              <a:gd name="adj" fmla="val 6630"/>
            </a:avLst>
          </a:prstGeom>
          <a:solidFill>
            <a:schemeClr val="bg1"/>
          </a:solidFill>
          <a:ln w="57150">
            <a:solidFill>
              <a:schemeClr val="tx1"/>
            </a:solidFill>
            <a:round/>
            <a:headEnd/>
            <a:tailEnd/>
          </a:ln>
        </p:spPr>
        <p:txBody>
          <a:bodyPr wrap="none" anchor="ctr">
            <a:prstTxWarp prst="textNoShape">
              <a:avLst/>
            </a:prstTxWarp>
          </a:bodyPr>
          <a:lstStyle/>
          <a:p>
            <a:r>
              <a:rPr lang="en-US" sz="2400" b="1">
                <a:solidFill>
                  <a:schemeClr val="bg2"/>
                </a:solidFill>
              </a:rPr>
              <a:t>Student Name</a:t>
            </a:r>
          </a:p>
          <a:p>
            <a:r>
              <a:rPr lang="en-US" sz="2400" b="1">
                <a:solidFill>
                  <a:schemeClr val="bg2"/>
                </a:solidFill>
              </a:rPr>
              <a:t>Major?</a:t>
            </a:r>
          </a:p>
        </p:txBody>
      </p:sp>
      <p:sp>
        <p:nvSpPr>
          <p:cNvPr id="1675275" name="Rectangle 11"/>
          <p:cNvSpPr>
            <a:spLocks noChangeArrowheads="1"/>
          </p:cNvSpPr>
          <p:nvPr/>
        </p:nvSpPr>
        <p:spPr bwMode="auto">
          <a:xfrm>
            <a:off x="7280275" y="4191000"/>
            <a:ext cx="1177925" cy="1524000"/>
          </a:xfrm>
          <a:prstGeom prst="rect">
            <a:avLst/>
          </a:prstGeom>
          <a:solidFill>
            <a:srgbClr val="4684EE"/>
          </a:solidFill>
          <a:ln w="9525">
            <a:solidFill>
              <a:schemeClr val="tx1"/>
            </a:solidFill>
            <a:miter lim="800000"/>
            <a:headEnd/>
            <a:tailEnd/>
          </a:ln>
        </p:spPr>
        <p:txBody>
          <a:bodyPr wrap="none" anchor="ctr">
            <a:prstTxWarp prst="textNoShape">
              <a:avLst/>
            </a:prstTxWarp>
          </a:bodyPr>
          <a:lstStyle/>
          <a:p>
            <a:pPr algn="ctr"/>
            <a:r>
              <a:rPr lang="en-US" sz="3600"/>
              <a:t>Pic?</a:t>
            </a:r>
          </a:p>
        </p:txBody>
      </p:sp>
      <p:sp>
        <p:nvSpPr>
          <p:cNvPr id="72709" name="Rectangle 13"/>
          <p:cNvSpPr>
            <a:spLocks noChangeArrowheads="1"/>
          </p:cNvSpPr>
          <p:nvPr/>
        </p:nvSpPr>
        <p:spPr bwMode="auto">
          <a:xfrm>
            <a:off x="533400" y="447675"/>
            <a:ext cx="7391400"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7.	Call on a student every 2–3 minutes</a:t>
            </a:r>
          </a:p>
        </p:txBody>
      </p:sp>
      <p:pic>
        <p:nvPicPr>
          <p:cNvPr id="72710" name="Picture 14"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75269">
                                            <p:txEl>
                                              <p:pRg st="0" end="0"/>
                                            </p:txEl>
                                          </p:spTgt>
                                        </p:tgtEl>
                                        <p:attrNameLst>
                                          <p:attrName>style.visibility</p:attrName>
                                        </p:attrNameLst>
                                      </p:cBhvr>
                                      <p:to>
                                        <p:strVal val="visible"/>
                                      </p:to>
                                    </p:set>
                                    <p:animEffect transition="in" filter="slide(fromBottom)">
                                      <p:cBhvr>
                                        <p:cTn id="7" dur="500"/>
                                        <p:tgtEl>
                                          <p:spTgt spid="1675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75269">
                                            <p:txEl>
                                              <p:pRg st="1" end="1"/>
                                            </p:txEl>
                                          </p:spTgt>
                                        </p:tgtEl>
                                        <p:attrNameLst>
                                          <p:attrName>style.visibility</p:attrName>
                                        </p:attrNameLst>
                                      </p:cBhvr>
                                      <p:to>
                                        <p:strVal val="visible"/>
                                      </p:to>
                                    </p:set>
                                    <p:animEffect transition="in" filter="slide(fromBottom)">
                                      <p:cBhvr>
                                        <p:cTn id="12" dur="500"/>
                                        <p:tgtEl>
                                          <p:spTgt spid="1675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75269">
                                            <p:txEl>
                                              <p:pRg st="2" end="2"/>
                                            </p:txEl>
                                          </p:spTgt>
                                        </p:tgtEl>
                                        <p:attrNameLst>
                                          <p:attrName>style.visibility</p:attrName>
                                        </p:attrNameLst>
                                      </p:cBhvr>
                                      <p:to>
                                        <p:strVal val="visible"/>
                                      </p:to>
                                    </p:set>
                                    <p:animEffect transition="in" filter="slide(fromBottom)">
                                      <p:cBhvr>
                                        <p:cTn id="17" dur="500"/>
                                        <p:tgtEl>
                                          <p:spTgt spid="1675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75273">
                                            <p:bg/>
                                          </p:spTgt>
                                        </p:tgtEl>
                                        <p:attrNameLst>
                                          <p:attrName>style.visibility</p:attrName>
                                        </p:attrNameLst>
                                      </p:cBhvr>
                                      <p:to>
                                        <p:strVal val="visible"/>
                                      </p:to>
                                    </p:set>
                                    <p:animEffect transition="in" filter="dissolve">
                                      <p:cBhvr>
                                        <p:cTn id="22" dur="500"/>
                                        <p:tgtEl>
                                          <p:spTgt spid="1675273">
                                            <p:bg/>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75273">
                                            <p:txEl>
                                              <p:pRg st="0" end="0"/>
                                            </p:txEl>
                                          </p:spTgt>
                                        </p:tgtEl>
                                        <p:attrNameLst>
                                          <p:attrName>style.visibility</p:attrName>
                                        </p:attrNameLst>
                                      </p:cBhvr>
                                      <p:to>
                                        <p:strVal val="visible"/>
                                      </p:to>
                                    </p:set>
                                    <p:animEffect transition="in" filter="dissolve">
                                      <p:cBhvr>
                                        <p:cTn id="25" dur="500"/>
                                        <p:tgtEl>
                                          <p:spTgt spid="1675273">
                                            <p:txEl>
                                              <p:pRg st="0" end="0"/>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675273">
                                            <p:txEl>
                                              <p:pRg st="1" end="1"/>
                                            </p:txEl>
                                          </p:spTgt>
                                        </p:tgtEl>
                                        <p:attrNameLst>
                                          <p:attrName>style.visibility</p:attrName>
                                        </p:attrNameLst>
                                      </p:cBhvr>
                                      <p:to>
                                        <p:strVal val="visible"/>
                                      </p:to>
                                    </p:set>
                                    <p:animEffect transition="in" filter="dissolve">
                                      <p:cBhvr>
                                        <p:cTn id="28" dur="500"/>
                                        <p:tgtEl>
                                          <p:spTgt spid="167527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75275"/>
                                        </p:tgtEl>
                                        <p:attrNameLst>
                                          <p:attrName>style.visibility</p:attrName>
                                        </p:attrNameLst>
                                      </p:cBhvr>
                                      <p:to>
                                        <p:strVal val="visible"/>
                                      </p:to>
                                    </p:set>
                                    <p:animEffect transition="in" filter="dissolve">
                                      <p:cBhvr>
                                        <p:cTn id="33" dur="500"/>
                                        <p:tgtEl>
                                          <p:spTgt spid="167527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675269">
                                            <p:txEl>
                                              <p:pRg st="3" end="3"/>
                                            </p:txEl>
                                          </p:spTgt>
                                        </p:tgtEl>
                                        <p:attrNameLst>
                                          <p:attrName>style.visibility</p:attrName>
                                        </p:attrNameLst>
                                      </p:cBhvr>
                                      <p:to>
                                        <p:strVal val="visible"/>
                                      </p:to>
                                    </p:set>
                                    <p:animEffect transition="in" filter="slide(fromBottom)">
                                      <p:cBhvr>
                                        <p:cTn id="38" dur="500"/>
                                        <p:tgtEl>
                                          <p:spTgt spid="167526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675269">
                                            <p:txEl>
                                              <p:pRg st="4" end="4"/>
                                            </p:txEl>
                                          </p:spTgt>
                                        </p:tgtEl>
                                        <p:attrNameLst>
                                          <p:attrName>style.visibility</p:attrName>
                                        </p:attrNameLst>
                                      </p:cBhvr>
                                      <p:to>
                                        <p:strVal val="visible"/>
                                      </p:to>
                                    </p:set>
                                    <p:animEffect transition="in" filter="slide(fromBottom)">
                                      <p:cBhvr>
                                        <p:cTn id="43" dur="500"/>
                                        <p:tgtEl>
                                          <p:spTgt spid="167526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675269">
                                            <p:txEl>
                                              <p:pRg st="5" end="5"/>
                                            </p:txEl>
                                          </p:spTgt>
                                        </p:tgtEl>
                                        <p:attrNameLst>
                                          <p:attrName>style.visibility</p:attrName>
                                        </p:attrNameLst>
                                      </p:cBhvr>
                                      <p:to>
                                        <p:strVal val="visible"/>
                                      </p:to>
                                    </p:set>
                                    <p:animEffect transition="in" filter="slide(fromBottom)">
                                      <p:cBhvr>
                                        <p:cTn id="48" dur="500"/>
                                        <p:tgtEl>
                                          <p:spTgt spid="1675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5269" grpId="0" build="p" bldLvl="2"/>
      <p:bldP spid="1675273" grpId="0" build="allAtOnce" animBg="1"/>
      <p:bldP spid="167527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5" name="Rectangle 5"/>
          <p:cNvSpPr>
            <a:spLocks noChangeArrowheads="1"/>
          </p:cNvSpPr>
          <p:nvPr/>
        </p:nvSpPr>
        <p:spPr bwMode="auto">
          <a:xfrm>
            <a:off x="685800" y="2117725"/>
            <a:ext cx="6172200" cy="1373188"/>
          </a:xfrm>
          <a:prstGeom prst="rect">
            <a:avLst/>
          </a:prstGeom>
          <a:noFill/>
          <a:ln w="9525">
            <a:noFill/>
            <a:miter lim="800000"/>
            <a:headEnd/>
            <a:tailEnd/>
          </a:ln>
        </p:spPr>
        <p:txBody>
          <a:bodyPr>
            <a:prstTxWarp prst="textNoShape">
              <a:avLst/>
            </a:prstTxWarp>
            <a:spAutoFit/>
          </a:bodyPr>
          <a:lstStyle/>
          <a:p>
            <a:pPr marL="3175" indent="-3175">
              <a:tabLst>
                <a:tab pos="571500" algn="dec"/>
                <a:tab pos="798513" algn="l"/>
              </a:tabLst>
            </a:pPr>
            <a:r>
              <a:rPr lang="en-US" sz="2800">
                <a:solidFill>
                  <a:schemeClr val="bg1"/>
                </a:solidFill>
              </a:rPr>
              <a:t>		8.	Use the pause procedure.</a:t>
            </a:r>
          </a:p>
          <a:p>
            <a:pPr marL="3175" indent="-3175">
              <a:tabLst>
                <a:tab pos="571500" algn="dec"/>
                <a:tab pos="798513" algn="l"/>
              </a:tabLst>
            </a:pPr>
            <a:r>
              <a:rPr lang="en-US" sz="2800">
                <a:solidFill>
                  <a:schemeClr val="bg1"/>
                </a:solidFill>
              </a:rPr>
              <a:t>		9.	Assign one-minute papers.</a:t>
            </a:r>
          </a:p>
          <a:p>
            <a:pPr marL="3175" indent="-3175">
              <a:tabLst>
                <a:tab pos="571500" algn="dec"/>
                <a:tab pos="798513" algn="l"/>
              </a:tabLst>
            </a:pPr>
            <a:r>
              <a:rPr lang="en-US" sz="2800">
                <a:solidFill>
                  <a:schemeClr val="bg1"/>
                </a:solidFill>
              </a:rPr>
              <a:t>		10.	Try Think-Pair-Share.</a:t>
            </a:r>
          </a:p>
        </p:txBody>
      </p:sp>
      <p:sp>
        <p:nvSpPr>
          <p:cNvPr id="82947" name="Rectangle 8"/>
          <p:cNvSpPr>
            <a:spLocks noChangeArrowheads="1"/>
          </p:cNvSpPr>
          <p:nvPr/>
        </p:nvSpPr>
        <p:spPr bwMode="auto">
          <a:xfrm>
            <a:off x="533400" y="868363"/>
            <a:ext cx="7391400" cy="677862"/>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800" b="1">
                <a:solidFill>
                  <a:srgbClr val="FF9933"/>
                </a:solidFill>
                <a:latin typeface="Lucida Handwriting" pitchFamily="-111" charset="0"/>
              </a:rPr>
              <a:t>Sometimes…</a:t>
            </a:r>
          </a:p>
        </p:txBody>
      </p:sp>
      <p:pic>
        <p:nvPicPr>
          <p:cNvPr id="82948" name="Picture 9"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76645"/>
                                        </p:tgtEl>
                                        <p:attrNameLst>
                                          <p:attrName>style.visibility</p:attrName>
                                        </p:attrNameLst>
                                      </p:cBhvr>
                                      <p:to>
                                        <p:strVal val="visible"/>
                                      </p:to>
                                    </p:set>
                                    <p:animEffect transition="in" filter="wipe(up)">
                                      <p:cBhvr>
                                        <p:cTn id="7" dur="500"/>
                                        <p:tgtEl>
                                          <p:spTgt spid="1776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66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4" name="Text Box 4"/>
          <p:cNvSpPr txBox="1">
            <a:spLocks noChangeArrowheads="1"/>
          </p:cNvSpPr>
          <p:nvPr/>
        </p:nvSpPr>
        <p:spPr bwMode="auto">
          <a:xfrm>
            <a:off x="609600" y="1828800"/>
            <a:ext cx="7966075" cy="3046988"/>
          </a:xfrm>
          <a:prstGeom prst="rect">
            <a:avLst/>
          </a:prstGeom>
          <a:noFill/>
          <a:ln w="9525">
            <a:noFill/>
            <a:miter lim="800000"/>
            <a:headEnd/>
            <a:tailEnd/>
          </a:ln>
        </p:spPr>
        <p:txBody>
          <a:bodyPr>
            <a:prstTxWarp prst="textNoShape">
              <a:avLst/>
            </a:prstTxWarp>
            <a:spAutoFit/>
          </a:bodyPr>
          <a:lstStyle/>
          <a:p>
            <a:pPr marL="344488" indent="-344488" defTabSz="260350">
              <a:buFontTx/>
              <a:buChar char="•"/>
            </a:pPr>
            <a:r>
              <a:rPr lang="en-US" sz="2400" dirty="0">
                <a:solidFill>
                  <a:schemeClr val="bg1"/>
                </a:solidFill>
              </a:rPr>
              <a:t>Pause for 2 minutes, three times in a 50-minute period</a:t>
            </a:r>
          </a:p>
          <a:p>
            <a:pPr marL="344488" indent="-344488" defTabSz="260350">
              <a:buFontTx/>
              <a:buChar char="•"/>
            </a:pPr>
            <a:r>
              <a:rPr lang="en-US" sz="2400" dirty="0">
                <a:solidFill>
                  <a:schemeClr val="bg1"/>
                </a:solidFill>
              </a:rPr>
              <a:t>Allow students to work in pairs to rework notes with no interaction with teacher</a:t>
            </a:r>
          </a:p>
          <a:p>
            <a:pPr marL="344488" indent="-344488" defTabSz="260350">
              <a:buFontTx/>
              <a:buChar char="•"/>
            </a:pPr>
            <a:r>
              <a:rPr lang="en-US" sz="2400" dirty="0">
                <a:solidFill>
                  <a:schemeClr val="bg1"/>
                </a:solidFill>
              </a:rPr>
              <a:t>Control and experimental groups </a:t>
            </a:r>
            <a:br>
              <a:rPr lang="en-US" sz="2400" dirty="0">
                <a:solidFill>
                  <a:schemeClr val="bg1"/>
                </a:solidFill>
              </a:rPr>
            </a:br>
            <a:r>
              <a:rPr lang="en-US" sz="2400" dirty="0">
                <a:solidFill>
                  <a:schemeClr val="bg1"/>
                </a:solidFill>
              </a:rPr>
              <a:t>were given the same five lectures, </a:t>
            </a:r>
            <a:br>
              <a:rPr lang="en-US" sz="2400" dirty="0">
                <a:solidFill>
                  <a:schemeClr val="bg1"/>
                </a:solidFill>
              </a:rPr>
            </a:br>
            <a:r>
              <a:rPr lang="en-US" sz="2400" dirty="0" smtClean="0">
                <a:solidFill>
                  <a:schemeClr val="bg1"/>
                </a:solidFill>
              </a:rPr>
              <a:t>with </a:t>
            </a:r>
            <a:r>
              <a:rPr lang="en-US" sz="2400" dirty="0" err="1" smtClean="0">
                <a:solidFill>
                  <a:schemeClr val="bg1"/>
                </a:solidFill>
              </a:rPr>
              <a:t>experimentals</a:t>
            </a:r>
            <a:r>
              <a:rPr lang="en-US" sz="2400" dirty="0" smtClean="0">
                <a:solidFill>
                  <a:schemeClr val="bg1"/>
                </a:solidFill>
              </a:rPr>
              <a:t> </a:t>
            </a:r>
            <a:r>
              <a:rPr lang="en-US" sz="2400" dirty="0">
                <a:solidFill>
                  <a:schemeClr val="bg1"/>
                </a:solidFill>
              </a:rPr>
              <a:t>doing better </a:t>
            </a:r>
            <a:r>
              <a:rPr lang="en-US" sz="2400" dirty="0" smtClean="0">
                <a:solidFill>
                  <a:schemeClr val="bg1"/>
                </a:solidFill>
              </a:rPr>
              <a:t>                  on tests by up </a:t>
            </a:r>
            <a:r>
              <a:rPr lang="en-US" sz="2400" dirty="0">
                <a:solidFill>
                  <a:schemeClr val="bg1"/>
                </a:solidFill>
              </a:rPr>
              <a:t>to </a:t>
            </a:r>
            <a:r>
              <a:rPr lang="en-US" sz="2400">
                <a:solidFill>
                  <a:schemeClr val="bg1"/>
                </a:solidFill>
              </a:rPr>
              <a:t>17 </a:t>
            </a:r>
            <a:r>
              <a:rPr lang="en-US" sz="2400" smtClean="0">
                <a:solidFill>
                  <a:schemeClr val="bg1"/>
                </a:solidFill>
              </a:rPr>
              <a:t>percent</a:t>
            </a:r>
            <a:endParaRPr lang="en-US" sz="2400" dirty="0">
              <a:solidFill>
                <a:schemeClr val="bg1"/>
              </a:solidFill>
            </a:endParaRPr>
          </a:p>
        </p:txBody>
      </p:sp>
      <p:sp>
        <p:nvSpPr>
          <p:cNvPr id="84995" name="Rectangle 6"/>
          <p:cNvSpPr>
            <a:spLocks noChangeArrowheads="1"/>
          </p:cNvSpPr>
          <p:nvPr/>
        </p:nvSpPr>
        <p:spPr bwMode="auto">
          <a:xfrm>
            <a:off x="533400" y="868363"/>
            <a:ext cx="8042275" cy="579437"/>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8.	Use the pause procedure</a:t>
            </a:r>
          </a:p>
        </p:txBody>
      </p:sp>
      <p:pic>
        <p:nvPicPr>
          <p:cNvPr id="84996" name="Picture 7"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84997" name="Text Box 8"/>
          <p:cNvSpPr txBox="1">
            <a:spLocks noChangeArrowheads="1"/>
          </p:cNvSpPr>
          <p:nvPr/>
        </p:nvSpPr>
        <p:spPr bwMode="auto">
          <a:xfrm>
            <a:off x="228600" y="6245225"/>
            <a:ext cx="8015288" cy="304800"/>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400">
                <a:solidFill>
                  <a:schemeClr val="bg1"/>
                </a:solidFill>
              </a:rPr>
              <a:t>Ruhl, Hughes &amp; Schloss, 1987, </a:t>
            </a:r>
            <a:r>
              <a:rPr lang="en-US" sz="1400" i="1">
                <a:solidFill>
                  <a:schemeClr val="bg1"/>
                </a:solidFill>
              </a:rPr>
              <a:t>Teacher Education and Special Education, 10(1):</a:t>
            </a:r>
            <a:r>
              <a:rPr lang="en-US" sz="1400">
                <a:solidFill>
                  <a:schemeClr val="bg1"/>
                </a:solidFill>
              </a:rPr>
              <a:t> 14–18</a:t>
            </a:r>
          </a:p>
        </p:txBody>
      </p:sp>
      <p:grpSp>
        <p:nvGrpSpPr>
          <p:cNvPr id="84998" name="Group 11"/>
          <p:cNvGrpSpPr>
            <a:grpSpLocks/>
          </p:cNvGrpSpPr>
          <p:nvPr/>
        </p:nvGrpSpPr>
        <p:grpSpPr bwMode="auto">
          <a:xfrm>
            <a:off x="6400800" y="3049588"/>
            <a:ext cx="2447925" cy="2860675"/>
            <a:chOff x="4032" y="1921"/>
            <a:chExt cx="1542" cy="1802"/>
          </a:xfrm>
        </p:grpSpPr>
        <p:pic>
          <p:nvPicPr>
            <p:cNvPr id="1740809" name="Picture 9"/>
            <p:cNvPicPr>
              <a:picLocks noChangeAspect="1" noChangeArrowheads="1"/>
            </p:cNvPicPr>
            <p:nvPr/>
          </p:nvPicPr>
          <p:blipFill>
            <a:blip r:embed="rId4"/>
            <a:srcRect l="11133" t="13411" r="4883" b="27083"/>
            <a:stretch>
              <a:fillRect/>
            </a:stretch>
          </p:blipFill>
          <p:spPr bwMode="auto">
            <a:xfrm rot="569936">
              <a:off x="4032" y="2160"/>
              <a:ext cx="1471" cy="1563"/>
            </a:xfrm>
            <a:prstGeom prst="rect">
              <a:avLst/>
            </a:prstGeom>
            <a:noFill/>
            <a:effectLst>
              <a:outerShdw blurRad="63500" dist="38099" dir="2700000" algn="ctr" rotWithShape="0">
                <a:srgbClr val="000000">
                  <a:alpha val="74998"/>
                </a:srgbClr>
              </a:outerShdw>
            </a:effectLst>
          </p:spPr>
        </p:pic>
        <p:pic>
          <p:nvPicPr>
            <p:cNvPr id="1740810" name="Picture 10" descr="tape0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54" y="1921"/>
              <a:ext cx="820" cy="395"/>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740804">
                                            <p:txEl>
                                              <p:pRg st="0" end="0"/>
                                            </p:txEl>
                                          </p:spTgt>
                                        </p:tgtEl>
                                        <p:attrNameLst>
                                          <p:attrName>style.visibility</p:attrName>
                                        </p:attrNameLst>
                                      </p:cBhvr>
                                      <p:to>
                                        <p:strVal val="visible"/>
                                      </p:to>
                                    </p:set>
                                    <p:animEffect transition="in" filter="slide(fromBottom)">
                                      <p:cBhvr>
                                        <p:cTn id="7" dur="500"/>
                                        <p:tgtEl>
                                          <p:spTgt spid="1740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740804">
                                            <p:txEl>
                                              <p:pRg st="1" end="1"/>
                                            </p:txEl>
                                          </p:spTgt>
                                        </p:tgtEl>
                                        <p:attrNameLst>
                                          <p:attrName>style.visibility</p:attrName>
                                        </p:attrNameLst>
                                      </p:cBhvr>
                                      <p:to>
                                        <p:strVal val="visible"/>
                                      </p:to>
                                    </p:set>
                                    <p:animEffect transition="in" filter="slide(fromBottom)">
                                      <p:cBhvr>
                                        <p:cTn id="12" dur="500"/>
                                        <p:tgtEl>
                                          <p:spTgt spid="1740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740804">
                                            <p:txEl>
                                              <p:pRg st="2" end="2"/>
                                            </p:txEl>
                                          </p:spTgt>
                                        </p:tgtEl>
                                        <p:attrNameLst>
                                          <p:attrName>style.visibility</p:attrName>
                                        </p:attrNameLst>
                                      </p:cBhvr>
                                      <p:to>
                                        <p:strVal val="visible"/>
                                      </p:to>
                                    </p:set>
                                    <p:animEffect transition="in" filter="slide(fromBottom)">
                                      <p:cBhvr>
                                        <p:cTn id="17" dur="500"/>
                                        <p:tgtEl>
                                          <p:spTgt spid="174080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6533" name="Text Box 5"/>
          <p:cNvSpPr txBox="1">
            <a:spLocks noChangeArrowheads="1"/>
          </p:cNvSpPr>
          <p:nvPr/>
        </p:nvSpPr>
        <p:spPr bwMode="auto">
          <a:xfrm>
            <a:off x="533400" y="1828800"/>
            <a:ext cx="7505700" cy="3122613"/>
          </a:xfrm>
          <a:prstGeom prst="rect">
            <a:avLst/>
          </a:prstGeom>
          <a:noFill/>
          <a:ln w="9525">
            <a:noFill/>
            <a:miter lim="800000"/>
            <a:headEnd/>
            <a:tailEnd/>
          </a:ln>
        </p:spPr>
        <p:txBody>
          <a:bodyPr>
            <a:prstTxWarp prst="textNoShape">
              <a:avLst/>
            </a:prstTxWarp>
            <a:spAutoFit/>
          </a:bodyPr>
          <a:lstStyle/>
          <a:p>
            <a:pPr defTabSz="357188"/>
            <a:r>
              <a:rPr lang="en-US" sz="2400">
                <a:solidFill>
                  <a:schemeClr val="bg1"/>
                </a:solidFill>
              </a:rPr>
              <a:t>Asks students to write for one minute on 	questions such as:</a:t>
            </a:r>
          </a:p>
          <a:p>
            <a:pPr lvl="1" indent="-339725" defTabSz="357188">
              <a:buFontTx/>
              <a:buChar char="•"/>
            </a:pPr>
            <a:r>
              <a:rPr lang="en-US" sz="2400">
                <a:solidFill>
                  <a:schemeClr val="bg1"/>
                </a:solidFill>
              </a:rPr>
              <a:t>What was the most important thing you learned during this class?</a:t>
            </a:r>
          </a:p>
          <a:p>
            <a:pPr lvl="1" indent="-339725" defTabSz="357188">
              <a:buFontTx/>
              <a:buChar char="•"/>
            </a:pPr>
            <a:r>
              <a:rPr lang="en-US" sz="2400">
                <a:solidFill>
                  <a:schemeClr val="bg1"/>
                </a:solidFill>
              </a:rPr>
              <a:t>What important question remains unanswered?</a:t>
            </a:r>
          </a:p>
          <a:p>
            <a:pPr lvl="1" indent="-339725" defTabSz="357188">
              <a:buFontTx/>
              <a:buChar char="•"/>
            </a:pPr>
            <a:r>
              <a:rPr lang="en-US" sz="2400">
                <a:solidFill>
                  <a:schemeClr val="bg1"/>
                </a:solidFill>
              </a:rPr>
              <a:t>What was the muddiest point?</a:t>
            </a:r>
          </a:p>
          <a:p>
            <a:pPr defTabSz="357188">
              <a:lnSpc>
                <a:spcPct val="130000"/>
              </a:lnSpc>
            </a:pPr>
            <a:r>
              <a:rPr lang="en-US" sz="2400">
                <a:solidFill>
                  <a:schemeClr val="bg1"/>
                </a:solidFill>
              </a:rPr>
              <a:t>Usually done at the end of the hour.</a:t>
            </a:r>
          </a:p>
        </p:txBody>
      </p:sp>
      <p:sp>
        <p:nvSpPr>
          <p:cNvPr id="89091" name="Rectangle 7"/>
          <p:cNvSpPr>
            <a:spLocks noChangeArrowheads="1"/>
          </p:cNvSpPr>
          <p:nvPr/>
        </p:nvSpPr>
        <p:spPr bwMode="auto">
          <a:xfrm>
            <a:off x="533400" y="409575"/>
            <a:ext cx="8042275"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9.	Assign one-minute papers</a:t>
            </a:r>
          </a:p>
        </p:txBody>
      </p:sp>
      <p:pic>
        <p:nvPicPr>
          <p:cNvPr id="89092"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89093" name="Group 12"/>
          <p:cNvGrpSpPr>
            <a:grpSpLocks/>
          </p:cNvGrpSpPr>
          <p:nvPr/>
        </p:nvGrpSpPr>
        <p:grpSpPr bwMode="auto">
          <a:xfrm>
            <a:off x="6477000" y="3241675"/>
            <a:ext cx="2286000" cy="2549525"/>
            <a:chOff x="4080" y="2042"/>
            <a:chExt cx="1440" cy="1606"/>
          </a:xfrm>
        </p:grpSpPr>
        <p:pic>
          <p:nvPicPr>
            <p:cNvPr id="1686537" name="Picture 9"/>
            <p:cNvPicPr>
              <a:picLocks noChangeAspect="1" noChangeArrowheads="1"/>
            </p:cNvPicPr>
            <p:nvPr/>
          </p:nvPicPr>
          <p:blipFill>
            <a:blip r:embed="rId4"/>
            <a:srcRect l="20833" t="8571" r="22917" b="11694"/>
            <a:stretch>
              <a:fillRect/>
            </a:stretch>
          </p:blipFill>
          <p:spPr bwMode="auto">
            <a:xfrm rot="-841941">
              <a:off x="4080" y="2315"/>
              <a:ext cx="1440" cy="1333"/>
            </a:xfrm>
            <a:prstGeom prst="rect">
              <a:avLst/>
            </a:prstGeom>
            <a:noFill/>
            <a:effectLst>
              <a:outerShdw blurRad="63500" dist="38099" dir="2700000" algn="ctr" rotWithShape="0">
                <a:srgbClr val="000000">
                  <a:alpha val="74998"/>
                </a:srgbClr>
              </a:outerShdw>
            </a:effectLst>
          </p:spPr>
        </p:pic>
        <p:pic>
          <p:nvPicPr>
            <p:cNvPr id="1686539" name="Picture 11" descr="tape0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897727">
              <a:off x="4359" y="2042"/>
              <a:ext cx="692" cy="374"/>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86533">
                                            <p:txEl>
                                              <p:pRg st="0" end="0"/>
                                            </p:txEl>
                                          </p:spTgt>
                                        </p:tgtEl>
                                        <p:attrNameLst>
                                          <p:attrName>style.visibility</p:attrName>
                                        </p:attrNameLst>
                                      </p:cBhvr>
                                      <p:to>
                                        <p:strVal val="visible"/>
                                      </p:to>
                                    </p:set>
                                    <p:animEffect transition="in" filter="slide(fromBottom)">
                                      <p:cBhvr>
                                        <p:cTn id="7" dur="500"/>
                                        <p:tgtEl>
                                          <p:spTgt spid="1686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86533">
                                            <p:txEl>
                                              <p:pRg st="1" end="1"/>
                                            </p:txEl>
                                          </p:spTgt>
                                        </p:tgtEl>
                                        <p:attrNameLst>
                                          <p:attrName>style.visibility</p:attrName>
                                        </p:attrNameLst>
                                      </p:cBhvr>
                                      <p:to>
                                        <p:strVal val="visible"/>
                                      </p:to>
                                    </p:set>
                                    <p:animEffect transition="in" filter="slide(fromBottom)">
                                      <p:cBhvr>
                                        <p:cTn id="12" dur="500"/>
                                        <p:tgtEl>
                                          <p:spTgt spid="1686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86533">
                                            <p:txEl>
                                              <p:pRg st="2" end="2"/>
                                            </p:txEl>
                                          </p:spTgt>
                                        </p:tgtEl>
                                        <p:attrNameLst>
                                          <p:attrName>style.visibility</p:attrName>
                                        </p:attrNameLst>
                                      </p:cBhvr>
                                      <p:to>
                                        <p:strVal val="visible"/>
                                      </p:to>
                                    </p:set>
                                    <p:animEffect transition="in" filter="slide(fromBottom)">
                                      <p:cBhvr>
                                        <p:cTn id="17" dur="500"/>
                                        <p:tgtEl>
                                          <p:spTgt spid="16865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86533">
                                            <p:txEl>
                                              <p:pRg st="3" end="3"/>
                                            </p:txEl>
                                          </p:spTgt>
                                        </p:tgtEl>
                                        <p:attrNameLst>
                                          <p:attrName>style.visibility</p:attrName>
                                        </p:attrNameLst>
                                      </p:cBhvr>
                                      <p:to>
                                        <p:strVal val="visible"/>
                                      </p:to>
                                    </p:set>
                                    <p:animEffect transition="in" filter="slide(fromBottom)">
                                      <p:cBhvr>
                                        <p:cTn id="22" dur="500"/>
                                        <p:tgtEl>
                                          <p:spTgt spid="168653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86533">
                                            <p:txEl>
                                              <p:pRg st="4" end="4"/>
                                            </p:txEl>
                                          </p:spTgt>
                                        </p:tgtEl>
                                        <p:attrNameLst>
                                          <p:attrName>style.visibility</p:attrName>
                                        </p:attrNameLst>
                                      </p:cBhvr>
                                      <p:to>
                                        <p:strVal val="visible"/>
                                      </p:to>
                                    </p:set>
                                    <p:animEffect transition="in" filter="slide(fromBottom)">
                                      <p:cBhvr>
                                        <p:cTn id="27" dur="500"/>
                                        <p:tgtEl>
                                          <p:spTgt spid="16865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653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2869" name="Text Box 5"/>
          <p:cNvSpPr txBox="1">
            <a:spLocks noChangeArrowheads="1"/>
          </p:cNvSpPr>
          <p:nvPr/>
        </p:nvSpPr>
        <p:spPr bwMode="auto">
          <a:xfrm>
            <a:off x="685800" y="1981200"/>
            <a:ext cx="7924800" cy="1917700"/>
          </a:xfrm>
          <a:prstGeom prst="rect">
            <a:avLst/>
          </a:prstGeom>
          <a:noFill/>
          <a:ln w="9525">
            <a:noFill/>
            <a:miter lim="800000"/>
            <a:headEnd/>
            <a:tailEnd/>
          </a:ln>
        </p:spPr>
        <p:txBody>
          <a:bodyPr>
            <a:prstTxWarp prst="textNoShape">
              <a:avLst/>
            </a:prstTxWarp>
            <a:spAutoFit/>
          </a:bodyPr>
          <a:lstStyle/>
          <a:p>
            <a:pPr defTabSz="536575"/>
            <a:r>
              <a:rPr lang="en-US" sz="2400">
                <a:solidFill>
                  <a:schemeClr val="bg1"/>
                </a:solidFill>
              </a:rPr>
              <a:t>Next class period (or immediately afterwards), close the feedback loop:</a:t>
            </a:r>
          </a:p>
          <a:p>
            <a:pPr lvl="1" indent="-339725" defTabSz="536575">
              <a:buFontTx/>
              <a:buChar char="•"/>
            </a:pPr>
            <a:r>
              <a:rPr lang="en-US" sz="2400">
                <a:solidFill>
                  <a:schemeClr val="bg1"/>
                </a:solidFill>
              </a:rPr>
              <a:t>Respond to the papers </a:t>
            </a:r>
          </a:p>
          <a:p>
            <a:pPr lvl="1" indent="-339725" defTabSz="536575">
              <a:buFontTx/>
              <a:buChar char="•"/>
            </a:pPr>
            <a:r>
              <a:rPr lang="en-US" sz="2400">
                <a:solidFill>
                  <a:schemeClr val="bg1"/>
                </a:solidFill>
              </a:rPr>
              <a:t>Tell how your lecture was </a:t>
            </a:r>
            <a:br>
              <a:rPr lang="en-US" sz="2400">
                <a:solidFill>
                  <a:schemeClr val="bg1"/>
                </a:solidFill>
              </a:rPr>
            </a:br>
            <a:r>
              <a:rPr lang="en-US" sz="2400">
                <a:solidFill>
                  <a:schemeClr val="bg1"/>
                </a:solidFill>
              </a:rPr>
              <a:t>changed as a result</a:t>
            </a:r>
          </a:p>
        </p:txBody>
      </p:sp>
      <p:sp>
        <p:nvSpPr>
          <p:cNvPr id="91139" name="Rectangle 7"/>
          <p:cNvSpPr>
            <a:spLocks noChangeArrowheads="1"/>
          </p:cNvSpPr>
          <p:nvPr/>
        </p:nvSpPr>
        <p:spPr bwMode="auto">
          <a:xfrm>
            <a:off x="533400" y="409575"/>
            <a:ext cx="8042275" cy="1066800"/>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9.	Assign one-minute papers</a:t>
            </a:r>
          </a:p>
        </p:txBody>
      </p:sp>
      <p:pic>
        <p:nvPicPr>
          <p:cNvPr id="91140"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91141" name="Group 12"/>
          <p:cNvGrpSpPr>
            <a:grpSpLocks/>
          </p:cNvGrpSpPr>
          <p:nvPr/>
        </p:nvGrpSpPr>
        <p:grpSpPr bwMode="auto">
          <a:xfrm>
            <a:off x="5299075" y="2654300"/>
            <a:ext cx="3276600" cy="3276600"/>
            <a:chOff x="3338" y="1672"/>
            <a:chExt cx="2064" cy="2064"/>
          </a:xfrm>
        </p:grpSpPr>
        <p:pic>
          <p:nvPicPr>
            <p:cNvPr id="1572874" name="Picture 10"/>
            <p:cNvPicPr>
              <a:picLocks noChangeAspect="1" noChangeArrowheads="1"/>
            </p:cNvPicPr>
            <p:nvPr/>
          </p:nvPicPr>
          <p:blipFill>
            <a:blip r:embed="rId4"/>
            <a:srcRect b="41605"/>
            <a:stretch>
              <a:fillRect/>
            </a:stretch>
          </p:blipFill>
          <p:spPr bwMode="auto">
            <a:xfrm rot="727818">
              <a:off x="3338" y="1920"/>
              <a:ext cx="2064" cy="1816"/>
            </a:xfrm>
            <a:prstGeom prst="rect">
              <a:avLst/>
            </a:prstGeom>
            <a:noFill/>
            <a:effectLst>
              <a:outerShdw blurRad="63500" dist="38099" dir="2700000" algn="ctr" rotWithShape="0">
                <a:srgbClr val="000000">
                  <a:alpha val="74998"/>
                </a:srgbClr>
              </a:outerShdw>
            </a:effectLst>
          </p:spPr>
        </p:pic>
        <p:pic>
          <p:nvPicPr>
            <p:cNvPr id="1572875" name="Picture 11" descr="tape0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224" y="1672"/>
              <a:ext cx="736" cy="415"/>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72869">
                                            <p:txEl>
                                              <p:pRg st="0" end="0"/>
                                            </p:txEl>
                                          </p:spTgt>
                                        </p:tgtEl>
                                        <p:attrNameLst>
                                          <p:attrName>style.visibility</p:attrName>
                                        </p:attrNameLst>
                                      </p:cBhvr>
                                      <p:to>
                                        <p:strVal val="visible"/>
                                      </p:to>
                                    </p:set>
                                    <p:animEffect transition="in" filter="slide(fromBottom)">
                                      <p:cBhvr>
                                        <p:cTn id="7" dur="500"/>
                                        <p:tgtEl>
                                          <p:spTgt spid="1572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72869">
                                            <p:txEl>
                                              <p:pRg st="1" end="1"/>
                                            </p:txEl>
                                          </p:spTgt>
                                        </p:tgtEl>
                                        <p:attrNameLst>
                                          <p:attrName>style.visibility</p:attrName>
                                        </p:attrNameLst>
                                      </p:cBhvr>
                                      <p:to>
                                        <p:strVal val="visible"/>
                                      </p:to>
                                    </p:set>
                                    <p:animEffect transition="in" filter="slide(fromBottom)">
                                      <p:cBhvr>
                                        <p:cTn id="12" dur="500"/>
                                        <p:tgtEl>
                                          <p:spTgt spid="1572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72869">
                                            <p:txEl>
                                              <p:pRg st="2" end="2"/>
                                            </p:txEl>
                                          </p:spTgt>
                                        </p:tgtEl>
                                        <p:attrNameLst>
                                          <p:attrName>style.visibility</p:attrName>
                                        </p:attrNameLst>
                                      </p:cBhvr>
                                      <p:to>
                                        <p:strVal val="visible"/>
                                      </p:to>
                                    </p:set>
                                    <p:animEffect transition="in" filter="slide(fromBottom)">
                                      <p:cBhvr>
                                        <p:cTn id="17" dur="500"/>
                                        <p:tgtEl>
                                          <p:spTgt spid="1572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286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4"/>
          <p:cNvSpPr txBox="1">
            <a:spLocks noChangeArrowheads="1"/>
          </p:cNvSpPr>
          <p:nvPr/>
        </p:nvSpPr>
        <p:spPr bwMode="auto">
          <a:xfrm>
            <a:off x="533400" y="1828800"/>
            <a:ext cx="8001000" cy="1552575"/>
          </a:xfrm>
          <a:prstGeom prst="rect">
            <a:avLst/>
          </a:prstGeom>
          <a:noFill/>
          <a:ln w="9525">
            <a:noFill/>
            <a:miter lim="800000"/>
            <a:headEnd/>
            <a:tailEnd/>
          </a:ln>
        </p:spPr>
        <p:txBody>
          <a:bodyPr>
            <a:prstTxWarp prst="textNoShape">
              <a:avLst/>
            </a:prstTxWarp>
            <a:spAutoFit/>
          </a:bodyPr>
          <a:lstStyle/>
          <a:p>
            <a:pPr defTabSz="357188">
              <a:tabLst>
                <a:tab pos="1714500" algn="l"/>
              </a:tabLst>
            </a:pPr>
            <a:r>
              <a:rPr lang="en-US" sz="2400" b="1">
                <a:solidFill>
                  <a:schemeClr val="bg1"/>
                </a:solidFill>
              </a:rPr>
              <a:t>Ask a question or make a statement</a:t>
            </a:r>
          </a:p>
          <a:p>
            <a:pPr marL="347663" lvl="1" indent="-3175" defTabSz="357188">
              <a:tabLst>
                <a:tab pos="1714500" algn="l"/>
              </a:tabLst>
            </a:pPr>
            <a:r>
              <a:rPr lang="en-US" sz="2400">
                <a:solidFill>
                  <a:schemeClr val="bg1"/>
                </a:solidFill>
              </a:rPr>
              <a:t>THINK:	Students think (or write)</a:t>
            </a:r>
          </a:p>
          <a:p>
            <a:pPr marL="347663" lvl="1" indent="-3175" defTabSz="357188">
              <a:tabLst>
                <a:tab pos="1714500" algn="l"/>
              </a:tabLst>
            </a:pPr>
            <a:r>
              <a:rPr lang="en-US" sz="2400">
                <a:solidFill>
                  <a:schemeClr val="bg1"/>
                </a:solidFill>
              </a:rPr>
              <a:t>PAIR:	Discuss in pairs</a:t>
            </a:r>
          </a:p>
          <a:p>
            <a:pPr marL="347663" lvl="1" indent="-3175" defTabSz="357188">
              <a:tabLst>
                <a:tab pos="1714500" algn="l"/>
              </a:tabLst>
            </a:pPr>
            <a:r>
              <a:rPr lang="en-US" sz="2400">
                <a:solidFill>
                  <a:schemeClr val="bg1"/>
                </a:solidFill>
              </a:rPr>
              <a:t>SHARE:	Discuss with teacher</a:t>
            </a:r>
          </a:p>
        </p:txBody>
      </p:sp>
      <p:pic>
        <p:nvPicPr>
          <p:cNvPr id="95235" name="Picture 7"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95236" name="Rectangle 8"/>
          <p:cNvSpPr>
            <a:spLocks noChangeArrowheads="1"/>
          </p:cNvSpPr>
          <p:nvPr/>
        </p:nvSpPr>
        <p:spPr bwMode="auto">
          <a:xfrm>
            <a:off x="533400" y="914400"/>
            <a:ext cx="8042275" cy="579438"/>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10.	Use Think-Pair-Share</a:t>
            </a:r>
          </a:p>
        </p:txBody>
      </p:sp>
      <p:grpSp>
        <p:nvGrpSpPr>
          <p:cNvPr id="2" name="Group 13"/>
          <p:cNvGrpSpPr>
            <a:grpSpLocks/>
          </p:cNvGrpSpPr>
          <p:nvPr/>
        </p:nvGrpSpPr>
        <p:grpSpPr bwMode="auto">
          <a:xfrm>
            <a:off x="914400" y="3470275"/>
            <a:ext cx="1676400" cy="2930525"/>
            <a:chOff x="576" y="2186"/>
            <a:chExt cx="1056" cy="1846"/>
          </a:xfrm>
        </p:grpSpPr>
        <p:pic>
          <p:nvPicPr>
            <p:cNvPr id="1669129" name="Picture 9"/>
            <p:cNvPicPr>
              <a:picLocks noChangeAspect="1" noChangeArrowheads="1"/>
            </p:cNvPicPr>
            <p:nvPr/>
          </p:nvPicPr>
          <p:blipFill>
            <a:blip r:embed="rId4"/>
            <a:srcRect/>
            <a:stretch>
              <a:fillRect/>
            </a:stretch>
          </p:blipFill>
          <p:spPr bwMode="auto">
            <a:xfrm rot="207397">
              <a:off x="576" y="2448"/>
              <a:ext cx="1056" cy="1584"/>
            </a:xfrm>
            <a:prstGeom prst="rect">
              <a:avLst/>
            </a:prstGeom>
            <a:noFill/>
            <a:effectLst>
              <a:outerShdw blurRad="63500" dist="38099" dir="2700000" algn="ctr" rotWithShape="0">
                <a:srgbClr val="000000">
                  <a:alpha val="74998"/>
                </a:srgbClr>
              </a:outerShdw>
            </a:effectLst>
          </p:spPr>
        </p:pic>
        <p:pic>
          <p:nvPicPr>
            <p:cNvPr id="1669132" name="Picture 12" descr="tape0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74" y="2186"/>
              <a:ext cx="512" cy="397"/>
            </a:xfrm>
            <a:prstGeom prst="rect">
              <a:avLst/>
            </a:prstGeom>
            <a:noFill/>
            <a:effectLst>
              <a:outerShdw blurRad="63500" dist="38099" dir="2700000" algn="ctr" rotWithShape="0">
                <a:srgbClr val="000000">
                  <a:alpha val="74998"/>
                </a:srgbClr>
              </a:outerShdw>
            </a:effectLst>
          </p:spPr>
        </p:pic>
      </p:grpSp>
      <p:grpSp>
        <p:nvGrpSpPr>
          <p:cNvPr id="3" name="Group 15"/>
          <p:cNvGrpSpPr>
            <a:grpSpLocks/>
          </p:cNvGrpSpPr>
          <p:nvPr/>
        </p:nvGrpSpPr>
        <p:grpSpPr bwMode="auto">
          <a:xfrm>
            <a:off x="2895600" y="3676650"/>
            <a:ext cx="2609850" cy="2038350"/>
            <a:chOff x="1824" y="2316"/>
            <a:chExt cx="1644" cy="1284"/>
          </a:xfrm>
        </p:grpSpPr>
        <p:pic>
          <p:nvPicPr>
            <p:cNvPr id="1669131" name="Picture 11"/>
            <p:cNvPicPr>
              <a:picLocks noChangeAspect="1" noChangeArrowheads="1"/>
            </p:cNvPicPr>
            <p:nvPr/>
          </p:nvPicPr>
          <p:blipFill>
            <a:blip r:embed="rId6"/>
            <a:srcRect b="56250"/>
            <a:stretch>
              <a:fillRect/>
            </a:stretch>
          </p:blipFill>
          <p:spPr bwMode="auto">
            <a:xfrm rot="-234792">
              <a:off x="1824" y="2592"/>
              <a:ext cx="1644" cy="1008"/>
            </a:xfrm>
            <a:prstGeom prst="rect">
              <a:avLst/>
            </a:prstGeom>
            <a:noFill/>
            <a:effectLst>
              <a:outerShdw blurRad="63500" dist="38099" dir="2700000" algn="ctr" rotWithShape="0">
                <a:srgbClr val="000000">
                  <a:alpha val="74998"/>
                </a:srgbClr>
              </a:outerShdw>
            </a:effectLst>
          </p:spPr>
        </p:pic>
        <p:pic>
          <p:nvPicPr>
            <p:cNvPr id="1669134" name="Picture 14" descr="tape0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356" y="2316"/>
              <a:ext cx="812" cy="440"/>
            </a:xfrm>
            <a:prstGeom prst="rect">
              <a:avLst/>
            </a:prstGeom>
            <a:noFill/>
            <a:effectLst>
              <a:outerShdw blurRad="63500" dist="38099" dir="2700000" algn="ctr" rotWithShape="0">
                <a:srgbClr val="000000">
                  <a:alpha val="74998"/>
                </a:srgbClr>
              </a:outerShdw>
            </a:effectLst>
          </p:spPr>
        </p:pic>
      </p:grpSp>
      <p:grpSp>
        <p:nvGrpSpPr>
          <p:cNvPr id="4" name="Group 17"/>
          <p:cNvGrpSpPr>
            <a:grpSpLocks/>
          </p:cNvGrpSpPr>
          <p:nvPr/>
        </p:nvGrpSpPr>
        <p:grpSpPr bwMode="auto">
          <a:xfrm>
            <a:off x="5867400" y="3303588"/>
            <a:ext cx="2819400" cy="2411412"/>
            <a:chOff x="3696" y="2081"/>
            <a:chExt cx="1776" cy="1519"/>
          </a:xfrm>
        </p:grpSpPr>
        <p:pic>
          <p:nvPicPr>
            <p:cNvPr id="1669130" name="Picture 10"/>
            <p:cNvPicPr>
              <a:picLocks noChangeAspect="1" noChangeArrowheads="1"/>
            </p:cNvPicPr>
            <p:nvPr/>
          </p:nvPicPr>
          <p:blipFill>
            <a:blip r:embed="rId8"/>
            <a:srcRect/>
            <a:stretch>
              <a:fillRect/>
            </a:stretch>
          </p:blipFill>
          <p:spPr bwMode="auto">
            <a:xfrm rot="182910">
              <a:off x="3696" y="2428"/>
              <a:ext cx="1776" cy="1172"/>
            </a:xfrm>
            <a:prstGeom prst="rect">
              <a:avLst/>
            </a:prstGeom>
            <a:noFill/>
            <a:effectLst>
              <a:outerShdw blurRad="63500" dist="38099" dir="2700000" algn="ctr" rotWithShape="0">
                <a:srgbClr val="000000">
                  <a:alpha val="74998"/>
                </a:srgbClr>
              </a:outerShdw>
            </a:effectLst>
          </p:spPr>
        </p:pic>
        <p:pic>
          <p:nvPicPr>
            <p:cNvPr id="1669136" name="Picture 16" descr="tape0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936" y="2081"/>
              <a:ext cx="588" cy="451"/>
            </a:xfrm>
            <a:prstGeom prst="rect">
              <a:avLst/>
            </a:prstGeom>
            <a:noFill/>
            <a:effectLst>
              <a:outerShdw blurRad="63500" dist="38099" dir="2700000" algn="ctr" rotWithShape="0">
                <a:srgbClr val="000000">
                  <a:alpha val="74998"/>
                </a:srgb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69124">
                                            <p:txEl>
                                              <p:pRg st="0" end="0"/>
                                            </p:txEl>
                                          </p:spTgt>
                                        </p:tgtEl>
                                        <p:attrNameLst>
                                          <p:attrName>style.visibility</p:attrName>
                                        </p:attrNameLst>
                                      </p:cBhvr>
                                      <p:to>
                                        <p:strVal val="visible"/>
                                      </p:to>
                                    </p:set>
                                    <p:animEffect transition="in" filter="slide(fromBottom)">
                                      <p:cBhvr>
                                        <p:cTn id="7" dur="500"/>
                                        <p:tgtEl>
                                          <p:spTgt spid="1669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69124">
                                            <p:txEl>
                                              <p:pRg st="1" end="1"/>
                                            </p:txEl>
                                          </p:spTgt>
                                        </p:tgtEl>
                                        <p:attrNameLst>
                                          <p:attrName>style.visibility</p:attrName>
                                        </p:attrNameLst>
                                      </p:cBhvr>
                                      <p:to>
                                        <p:strVal val="visible"/>
                                      </p:to>
                                    </p:set>
                                    <p:animEffect transition="in" filter="slide(fromBottom)">
                                      <p:cBhvr>
                                        <p:cTn id="12" dur="500"/>
                                        <p:tgtEl>
                                          <p:spTgt spid="1669124">
                                            <p:txEl>
                                              <p:pRg st="1" end="1"/>
                                            </p:txEl>
                                          </p:spTgt>
                                        </p:tgtEl>
                                      </p:cBhvr>
                                    </p:animEffect>
                                  </p:childTnLst>
                                </p:cTn>
                              </p:par>
                              <p:par>
                                <p:cTn id="13" presetID="58" presetClass="entr" presetSubtype="0" accel="10000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strVal val="#ppt_w*2.5"/>
                                          </p:val>
                                        </p:tav>
                                        <p:tav tm="100000">
                                          <p:val>
                                            <p:strVal val="#ppt_w"/>
                                          </p:val>
                                        </p:tav>
                                      </p:tavLst>
                                    </p:anim>
                                    <p:anim calcmode="lin" valueType="num">
                                      <p:cBhvr>
                                        <p:cTn id="16" dur="500" fill="hold"/>
                                        <p:tgtEl>
                                          <p:spTgt spid="2"/>
                                        </p:tgtEl>
                                        <p:attrNameLst>
                                          <p:attrName>ppt_h</p:attrName>
                                        </p:attrNameLst>
                                      </p:cBhvr>
                                      <p:tavLst>
                                        <p:tav tm="0">
                                          <p:val>
                                            <p:strVal val="#ppt_h*0.01"/>
                                          </p:val>
                                        </p:tav>
                                        <p:tav tm="100000">
                                          <p:val>
                                            <p:strVal val="#ppt_h"/>
                                          </p:val>
                                        </p:tav>
                                      </p:tavLst>
                                    </p:anim>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h+1"/>
                                          </p:val>
                                        </p:tav>
                                        <p:tav tm="100000">
                                          <p:val>
                                            <p:strVal val="#ppt_y"/>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669124">
                                            <p:txEl>
                                              <p:pRg st="2" end="2"/>
                                            </p:txEl>
                                          </p:spTgt>
                                        </p:tgtEl>
                                        <p:attrNameLst>
                                          <p:attrName>style.visibility</p:attrName>
                                        </p:attrNameLst>
                                      </p:cBhvr>
                                      <p:to>
                                        <p:strVal val="visible"/>
                                      </p:to>
                                    </p:set>
                                    <p:animEffect transition="in" filter="slide(fromBottom)">
                                      <p:cBhvr>
                                        <p:cTn id="24" dur="500"/>
                                        <p:tgtEl>
                                          <p:spTgt spid="1669124">
                                            <p:txEl>
                                              <p:pRg st="2" end="2"/>
                                            </p:txEl>
                                          </p:spTgt>
                                        </p:tgtEl>
                                      </p:cBhvr>
                                    </p:animEffect>
                                  </p:childTnLst>
                                </p:cTn>
                              </p:par>
                              <p:par>
                                <p:cTn id="25" presetID="58" presetClass="entr" presetSubtype="0" accel="10000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ppt_w*2.5"/>
                                          </p:val>
                                        </p:tav>
                                        <p:tav tm="100000">
                                          <p:val>
                                            <p:strVal val="#ppt_w"/>
                                          </p:val>
                                        </p:tav>
                                      </p:tavLst>
                                    </p:anim>
                                    <p:anim calcmode="lin" valueType="num">
                                      <p:cBhvr>
                                        <p:cTn id="28" dur="500" fill="hold"/>
                                        <p:tgtEl>
                                          <p:spTgt spid="3"/>
                                        </p:tgtEl>
                                        <p:attrNameLst>
                                          <p:attrName>ppt_h</p:attrName>
                                        </p:attrNameLst>
                                      </p:cBhvr>
                                      <p:tavLst>
                                        <p:tav tm="0">
                                          <p:val>
                                            <p:strVal val="#ppt_h*0.01"/>
                                          </p:val>
                                        </p:tav>
                                        <p:tav tm="100000">
                                          <p:val>
                                            <p:strVal val="#ppt_h"/>
                                          </p:val>
                                        </p:tav>
                                      </p:tavLst>
                                    </p:anim>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h+1"/>
                                          </p:val>
                                        </p:tav>
                                        <p:tav tm="100000">
                                          <p:val>
                                            <p:strVal val="#ppt_y"/>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669124">
                                            <p:txEl>
                                              <p:pRg st="3" end="3"/>
                                            </p:txEl>
                                          </p:spTgt>
                                        </p:tgtEl>
                                        <p:attrNameLst>
                                          <p:attrName>style.visibility</p:attrName>
                                        </p:attrNameLst>
                                      </p:cBhvr>
                                      <p:to>
                                        <p:strVal val="visible"/>
                                      </p:to>
                                    </p:set>
                                    <p:animEffect transition="in" filter="slide(fromBottom)">
                                      <p:cBhvr>
                                        <p:cTn id="36" dur="500"/>
                                        <p:tgtEl>
                                          <p:spTgt spid="1669124">
                                            <p:txEl>
                                              <p:pRg st="3" end="3"/>
                                            </p:txEl>
                                          </p:spTgt>
                                        </p:tgtEl>
                                      </p:cBhvr>
                                    </p:animEffect>
                                  </p:childTnLst>
                                </p:cTn>
                              </p:par>
                              <p:par>
                                <p:cTn id="37" presetID="58" presetClass="entr" presetSubtype="0" ac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strVal val="#ppt_w*2.5"/>
                                          </p:val>
                                        </p:tav>
                                        <p:tav tm="100000">
                                          <p:val>
                                            <p:strVal val="#ppt_w"/>
                                          </p:val>
                                        </p:tav>
                                      </p:tavLst>
                                    </p:anim>
                                    <p:anim calcmode="lin" valueType="num">
                                      <p:cBhvr>
                                        <p:cTn id="40" dur="500" fill="hold"/>
                                        <p:tgtEl>
                                          <p:spTgt spid="4"/>
                                        </p:tgtEl>
                                        <p:attrNameLst>
                                          <p:attrName>ppt_h</p:attrName>
                                        </p:attrNameLst>
                                      </p:cBhvr>
                                      <p:tavLst>
                                        <p:tav tm="0">
                                          <p:val>
                                            <p:strVal val="#ppt_h*0.01"/>
                                          </p:val>
                                        </p:tav>
                                        <p:tav tm="100000">
                                          <p:val>
                                            <p:strVal val="#ppt_h"/>
                                          </p:val>
                                        </p:tav>
                                      </p:tavLst>
                                    </p:anim>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ppt_h+1"/>
                                          </p:val>
                                        </p:tav>
                                        <p:tav tm="100000">
                                          <p:val>
                                            <p:strVal val="#ppt_y"/>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1509" name="Picture 12" descr="underline"/>
          <p:cNvPicPr>
            <a:picLocks noChangeAspect="1" noChangeArrowheads="1"/>
          </p:cNvPicPr>
          <p:nvPr/>
        </p:nvPicPr>
        <p:blipFill>
          <a:blip r:embed="rId3"/>
          <a:srcRect/>
          <a:stretch>
            <a:fillRect/>
          </a:stretch>
        </p:blipFill>
        <p:spPr bwMode="auto">
          <a:xfrm>
            <a:off x="533400" y="1135063"/>
            <a:ext cx="8001000" cy="312737"/>
          </a:xfrm>
          <a:prstGeom prst="rect">
            <a:avLst/>
          </a:prstGeom>
          <a:noFill/>
          <a:ln w="9525">
            <a:noFill/>
            <a:miter lim="800000"/>
            <a:headEnd/>
            <a:tailEnd/>
          </a:ln>
        </p:spPr>
      </p:pic>
      <p:pic>
        <p:nvPicPr>
          <p:cNvPr id="1027" name="Picture 3" descr="C:\Documents and Settings\Administrator\Local Settings\Temporary Internet Files\Content.IE5\OFSPOZFY\MPj04394220000[1].jpg"/>
          <p:cNvPicPr>
            <a:picLocks noChangeAspect="1" noChangeArrowheads="1"/>
          </p:cNvPicPr>
          <p:nvPr/>
        </p:nvPicPr>
        <p:blipFill>
          <a:blip r:embed="rId4"/>
          <a:srcRect/>
          <a:stretch>
            <a:fillRect/>
          </a:stretch>
        </p:blipFill>
        <p:spPr bwMode="auto">
          <a:xfrm>
            <a:off x="2133600" y="1600200"/>
            <a:ext cx="4419600" cy="4419600"/>
          </a:xfrm>
          <a:prstGeom prst="rect">
            <a:avLst/>
          </a:prstGeom>
          <a:noFill/>
        </p:spPr>
      </p:pic>
      <p:grpSp>
        <p:nvGrpSpPr>
          <p:cNvPr id="14" name="Group 13"/>
          <p:cNvGrpSpPr/>
          <p:nvPr/>
        </p:nvGrpSpPr>
        <p:grpSpPr>
          <a:xfrm>
            <a:off x="1905000" y="1447800"/>
            <a:ext cx="4800600" cy="4800600"/>
            <a:chOff x="1905000" y="1447800"/>
            <a:chExt cx="4800600" cy="4800600"/>
          </a:xfrm>
        </p:grpSpPr>
        <p:sp>
          <p:nvSpPr>
            <p:cNvPr id="11" name="Oval 10"/>
            <p:cNvSpPr/>
            <p:nvPr/>
          </p:nvSpPr>
          <p:spPr bwMode="auto">
            <a:xfrm>
              <a:off x="1905000" y="1447800"/>
              <a:ext cx="4800600" cy="4800600"/>
            </a:xfrm>
            <a:prstGeom prst="ellipse">
              <a:avLst/>
            </a:prstGeom>
            <a:noFill/>
            <a:ln w="23495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Verdana" pitchFamily="-111" charset="0"/>
              </a:endParaRPr>
            </a:p>
          </p:txBody>
        </p:sp>
        <p:cxnSp>
          <p:nvCxnSpPr>
            <p:cNvPr id="13" name="Straight Connector 12"/>
            <p:cNvCxnSpPr>
              <a:stCxn id="11" idx="3"/>
              <a:endCxn id="11" idx="7"/>
            </p:cNvCxnSpPr>
            <p:nvPr/>
          </p:nvCxnSpPr>
          <p:spPr bwMode="auto">
            <a:xfrm rot="5400000" flipH="1" flipV="1">
              <a:off x="2608031" y="2150832"/>
              <a:ext cx="3394538" cy="3394536"/>
            </a:xfrm>
            <a:prstGeom prst="line">
              <a:avLst/>
            </a:prstGeom>
            <a:noFill/>
            <a:ln w="234950" cap="flat" cmpd="sng" algn="ctr">
              <a:solidFill>
                <a:srgbClr val="FF0000"/>
              </a:solidFill>
              <a:prstDash val="solid"/>
              <a:round/>
              <a:headEnd type="none" w="med" len="med"/>
              <a:tailEnd type="none" w="med" len="med"/>
            </a:ln>
            <a:effectLst/>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2.5"/>
                                          </p:val>
                                        </p:tav>
                                        <p:tav tm="100000">
                                          <p:val>
                                            <p:strVal val="#ppt_w"/>
                                          </p:val>
                                        </p:tav>
                                      </p:tavLst>
                                    </p:anim>
                                    <p:anim calcmode="lin" valueType="num">
                                      <p:cBhvr>
                                        <p:cTn id="13" dur="1000" fill="hold"/>
                                        <p:tgtEl>
                                          <p:spTgt spid="14"/>
                                        </p:tgtEl>
                                        <p:attrNameLst>
                                          <p:attrName>ppt_h</p:attrName>
                                        </p:attrNameLst>
                                      </p:cBhvr>
                                      <p:tavLst>
                                        <p:tav tm="0">
                                          <p:val>
                                            <p:strVal val="#ppt_h*0.01"/>
                                          </p:val>
                                        </p:tav>
                                        <p:tav tm="100000">
                                          <p:val>
                                            <p:strVal val="#ppt_h"/>
                                          </p:val>
                                        </p:tav>
                                      </p:tavLst>
                                    </p:anim>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h+1"/>
                                          </p:val>
                                        </p:tav>
                                        <p:tav tm="100000">
                                          <p:val>
                                            <p:strVal val="#ppt_y"/>
                                          </p:val>
                                        </p:tav>
                                      </p:tavLst>
                                    </p:anim>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4" name="Text Box 4"/>
          <p:cNvSpPr txBox="1">
            <a:spLocks noChangeArrowheads="1"/>
          </p:cNvSpPr>
          <p:nvPr/>
        </p:nvSpPr>
        <p:spPr bwMode="auto">
          <a:xfrm>
            <a:off x="533400" y="1828800"/>
            <a:ext cx="8001000" cy="2308324"/>
          </a:xfrm>
          <a:prstGeom prst="rect">
            <a:avLst/>
          </a:prstGeom>
          <a:noFill/>
          <a:ln w="9525">
            <a:noFill/>
            <a:miter lim="800000"/>
            <a:headEnd/>
            <a:tailEnd/>
          </a:ln>
        </p:spPr>
        <p:txBody>
          <a:bodyPr>
            <a:prstTxWarp prst="textNoShape">
              <a:avLst/>
            </a:prstTxWarp>
            <a:spAutoFit/>
          </a:bodyPr>
          <a:lstStyle/>
          <a:p>
            <a:pPr defTabSz="357188">
              <a:tabLst>
                <a:tab pos="1714500" algn="l"/>
              </a:tabLst>
            </a:pPr>
            <a:r>
              <a:rPr lang="en-US" sz="2400" b="1" dirty="0" smtClean="0">
                <a:solidFill>
                  <a:schemeClr val="bg1"/>
                </a:solidFill>
              </a:rPr>
              <a:t>Let’s try it:  </a:t>
            </a:r>
          </a:p>
          <a:p>
            <a:pPr defTabSz="357188">
              <a:tabLst>
                <a:tab pos="1714500" algn="l"/>
              </a:tabLst>
            </a:pPr>
            <a:r>
              <a:rPr lang="en-US" sz="2400" b="1" dirty="0" smtClean="0">
                <a:solidFill>
                  <a:schemeClr val="bg1"/>
                </a:solidFill>
              </a:rPr>
              <a:t>What’s one thing you could do differently to better engage students in class?</a:t>
            </a:r>
            <a:endParaRPr lang="en-US" sz="2400" b="1" dirty="0">
              <a:solidFill>
                <a:schemeClr val="bg1"/>
              </a:solidFill>
            </a:endParaRPr>
          </a:p>
          <a:p>
            <a:pPr marL="347663" lvl="1" indent="-3175" defTabSz="357188">
              <a:tabLst>
                <a:tab pos="1714500" algn="l"/>
              </a:tabLst>
            </a:pPr>
            <a:r>
              <a:rPr lang="en-US" sz="2400" dirty="0">
                <a:solidFill>
                  <a:schemeClr val="bg1"/>
                </a:solidFill>
              </a:rPr>
              <a:t>THINK:	Students think (or write)</a:t>
            </a:r>
          </a:p>
          <a:p>
            <a:pPr marL="347663" lvl="1" indent="-3175" defTabSz="357188">
              <a:tabLst>
                <a:tab pos="1714500" algn="l"/>
              </a:tabLst>
            </a:pPr>
            <a:r>
              <a:rPr lang="en-US" sz="2400" dirty="0">
                <a:solidFill>
                  <a:schemeClr val="bg1"/>
                </a:solidFill>
              </a:rPr>
              <a:t>PAIR:	Discuss in pairs</a:t>
            </a:r>
          </a:p>
          <a:p>
            <a:pPr marL="347663" lvl="1" indent="-3175" defTabSz="357188">
              <a:tabLst>
                <a:tab pos="1714500" algn="l"/>
              </a:tabLst>
            </a:pPr>
            <a:r>
              <a:rPr lang="en-US" sz="2400" dirty="0">
                <a:solidFill>
                  <a:schemeClr val="bg1"/>
                </a:solidFill>
              </a:rPr>
              <a:t>SHARE:	Discuss with teacher</a:t>
            </a:r>
          </a:p>
        </p:txBody>
      </p:sp>
      <p:pic>
        <p:nvPicPr>
          <p:cNvPr id="95235" name="Picture 7"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95236" name="Rectangle 8"/>
          <p:cNvSpPr>
            <a:spLocks noChangeArrowheads="1"/>
          </p:cNvSpPr>
          <p:nvPr/>
        </p:nvSpPr>
        <p:spPr bwMode="auto">
          <a:xfrm>
            <a:off x="533400" y="914400"/>
            <a:ext cx="8042275" cy="579438"/>
          </a:xfrm>
          <a:prstGeom prst="rect">
            <a:avLst/>
          </a:prstGeom>
          <a:noFill/>
          <a:ln w="9525">
            <a:noFill/>
            <a:miter lim="800000"/>
            <a:headEnd/>
            <a:tailEnd/>
          </a:ln>
        </p:spPr>
        <p:txBody>
          <a:bodyPr>
            <a:prstTxWarp prst="textNoShape">
              <a:avLst/>
            </a:prstTxWarp>
            <a:spAutoFit/>
          </a:bodyPr>
          <a:lstStyle/>
          <a:p>
            <a:pPr marL="801688" indent="-801688" defTabSz="185738">
              <a:lnSpc>
                <a:spcPct val="80000"/>
              </a:lnSpc>
              <a:tabLst>
                <a:tab pos="688975" algn="dec"/>
                <a:tab pos="798513" algn="l"/>
              </a:tabLst>
            </a:pPr>
            <a:r>
              <a:rPr lang="en-US" sz="4000" b="1">
                <a:solidFill>
                  <a:srgbClr val="FF9933"/>
                </a:solidFill>
                <a:latin typeface="Lucida Handwriting" pitchFamily="-111" charset="0"/>
              </a:rPr>
              <a:t>	10.	Use Think-Pair-Share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69124">
                                            <p:txEl>
                                              <p:pRg st="0" end="0"/>
                                            </p:txEl>
                                          </p:spTgt>
                                        </p:tgtEl>
                                        <p:attrNameLst>
                                          <p:attrName>style.visibility</p:attrName>
                                        </p:attrNameLst>
                                      </p:cBhvr>
                                      <p:to>
                                        <p:strVal val="visible"/>
                                      </p:to>
                                    </p:set>
                                    <p:animEffect transition="in" filter="slide(fromBottom)">
                                      <p:cBhvr>
                                        <p:cTn id="7" dur="500"/>
                                        <p:tgtEl>
                                          <p:spTgt spid="1669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69124">
                                            <p:txEl>
                                              <p:pRg st="1" end="1"/>
                                            </p:txEl>
                                          </p:spTgt>
                                        </p:tgtEl>
                                        <p:attrNameLst>
                                          <p:attrName>style.visibility</p:attrName>
                                        </p:attrNameLst>
                                      </p:cBhvr>
                                      <p:to>
                                        <p:strVal val="visible"/>
                                      </p:to>
                                    </p:set>
                                    <p:animEffect transition="in" filter="slide(fromBottom)">
                                      <p:cBhvr>
                                        <p:cTn id="12" dur="500"/>
                                        <p:tgtEl>
                                          <p:spTgt spid="1669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69124">
                                            <p:txEl>
                                              <p:pRg st="2" end="2"/>
                                            </p:txEl>
                                          </p:spTgt>
                                        </p:tgtEl>
                                        <p:attrNameLst>
                                          <p:attrName>style.visibility</p:attrName>
                                        </p:attrNameLst>
                                      </p:cBhvr>
                                      <p:to>
                                        <p:strVal val="visible"/>
                                      </p:to>
                                    </p:set>
                                    <p:animEffect transition="in" filter="slide(fromBottom)">
                                      <p:cBhvr>
                                        <p:cTn id="17" dur="500"/>
                                        <p:tgtEl>
                                          <p:spTgt spid="1669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69124">
                                            <p:txEl>
                                              <p:pRg st="3" end="3"/>
                                            </p:txEl>
                                          </p:spTgt>
                                        </p:tgtEl>
                                        <p:attrNameLst>
                                          <p:attrName>style.visibility</p:attrName>
                                        </p:attrNameLst>
                                      </p:cBhvr>
                                      <p:to>
                                        <p:strVal val="visible"/>
                                      </p:to>
                                    </p:set>
                                    <p:animEffect transition="in" filter="slide(fromBottom)">
                                      <p:cBhvr>
                                        <p:cTn id="22" dur="500"/>
                                        <p:tgtEl>
                                          <p:spTgt spid="1669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69124">
                                            <p:txEl>
                                              <p:pRg st="4" end="4"/>
                                            </p:txEl>
                                          </p:spTgt>
                                        </p:tgtEl>
                                        <p:attrNameLst>
                                          <p:attrName>style.visibility</p:attrName>
                                        </p:attrNameLst>
                                      </p:cBhvr>
                                      <p:to>
                                        <p:strVal val="visible"/>
                                      </p:to>
                                    </p:set>
                                    <p:animEffect transition="in" filter="slide(fromBottom)">
                                      <p:cBhvr>
                                        <p:cTn id="27" dur="500"/>
                                        <p:tgtEl>
                                          <p:spTgt spid="1669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2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2" name="Text Box 4"/>
          <p:cNvSpPr txBox="1">
            <a:spLocks noChangeArrowheads="1"/>
          </p:cNvSpPr>
          <p:nvPr/>
        </p:nvSpPr>
        <p:spPr bwMode="auto">
          <a:xfrm>
            <a:off x="533400" y="1828800"/>
            <a:ext cx="8001000" cy="3416320"/>
          </a:xfrm>
          <a:prstGeom prst="rect">
            <a:avLst/>
          </a:prstGeom>
          <a:noFill/>
          <a:ln w="9525">
            <a:noFill/>
            <a:miter lim="800000"/>
            <a:headEnd/>
            <a:tailEnd/>
          </a:ln>
        </p:spPr>
        <p:txBody>
          <a:bodyPr>
            <a:spAutoFit/>
          </a:bodyPr>
          <a:lstStyle/>
          <a:p>
            <a:pPr marL="465138" indent="-465138" defTabSz="357188"/>
            <a:r>
              <a:rPr lang="en-US" sz="2400" b="1" dirty="0" smtClean="0">
                <a:solidFill>
                  <a:schemeClr val="bg1"/>
                </a:solidFill>
              </a:rPr>
              <a:t>Build it and They Will Come:  What Worked at NMSU’s Teaching Academy </a:t>
            </a:r>
          </a:p>
          <a:p>
            <a:pPr marL="922338" lvl="1" indent="-465138" defTabSz="357188">
              <a:buFont typeface="Arial" pitchFamily="34" charset="0"/>
              <a:buChar char="•"/>
            </a:pPr>
            <a:r>
              <a:rPr lang="en-US" sz="2400" b="1" dirty="0" smtClean="0">
                <a:solidFill>
                  <a:schemeClr val="bg1"/>
                </a:solidFill>
              </a:rPr>
              <a:t>4-5 today, Procrastinator Theatre</a:t>
            </a:r>
          </a:p>
          <a:p>
            <a:pPr marL="922338" lvl="1" indent="-465138" defTabSz="357188">
              <a:buFont typeface="Arial" pitchFamily="34" charset="0"/>
              <a:buChar char="•"/>
            </a:pPr>
            <a:r>
              <a:rPr lang="en-US" sz="2400" b="1" dirty="0" smtClean="0">
                <a:solidFill>
                  <a:schemeClr val="bg1"/>
                </a:solidFill>
              </a:rPr>
              <a:t>9-10:30 tomorrow, </a:t>
            </a:r>
            <a:r>
              <a:rPr lang="en-US" sz="2400" b="1" smtClean="0">
                <a:solidFill>
                  <a:schemeClr val="bg1"/>
                </a:solidFill>
              </a:rPr>
              <a:t>SUB 235</a:t>
            </a:r>
            <a:endParaRPr lang="en-US" sz="2400" b="1" dirty="0" smtClean="0">
              <a:solidFill>
                <a:schemeClr val="bg1"/>
              </a:solidFill>
            </a:endParaRPr>
          </a:p>
          <a:p>
            <a:pPr marL="922338" lvl="1" indent="-465138" defTabSz="357188">
              <a:buFont typeface="Arial" pitchFamily="34" charset="0"/>
              <a:buChar char="•"/>
            </a:pPr>
            <a:endParaRPr lang="en-US" sz="2400" b="1" dirty="0">
              <a:solidFill>
                <a:schemeClr val="bg1"/>
              </a:solidFill>
            </a:endParaRPr>
          </a:p>
          <a:p>
            <a:pPr marL="465138" indent="-465138" defTabSz="357188"/>
            <a:r>
              <a:rPr lang="en-US" sz="2400" b="1" dirty="0" smtClean="0">
                <a:solidFill>
                  <a:schemeClr val="bg1"/>
                </a:solidFill>
              </a:rPr>
              <a:t>Publish &amp; Flourish:  Become a Prolific Scholar</a:t>
            </a:r>
          </a:p>
          <a:p>
            <a:pPr marL="922338" lvl="1" indent="-465138" defTabSz="357188">
              <a:buFont typeface="Arial" pitchFamily="34" charset="0"/>
              <a:buChar char="•"/>
            </a:pPr>
            <a:r>
              <a:rPr lang="en-US" sz="2400" b="1" dirty="0" smtClean="0">
                <a:solidFill>
                  <a:schemeClr val="bg1"/>
                </a:solidFill>
              </a:rPr>
              <a:t>1:30-2:30 tomorrow, SUB 235</a:t>
            </a:r>
          </a:p>
          <a:p>
            <a:pPr marL="465138" indent="-465138" defTabSz="357188"/>
            <a:endParaRPr lang="en-US" sz="2400" b="1" dirty="0" smtClean="0">
              <a:solidFill>
                <a:schemeClr val="bg1"/>
              </a:solidFill>
            </a:endParaRPr>
          </a:p>
          <a:p>
            <a:pPr marL="465138" indent="-465138" defTabSz="357188"/>
            <a:endParaRPr lang="en-US" sz="2400" dirty="0">
              <a:solidFill>
                <a:schemeClr val="bg1"/>
              </a:solidFill>
            </a:endParaRPr>
          </a:p>
        </p:txBody>
      </p:sp>
      <p:pic>
        <p:nvPicPr>
          <p:cNvPr id="31747" name="Picture 6" descr="underline"/>
          <p:cNvPicPr>
            <a:picLocks noChangeAspect="1" noChangeArrowheads="1"/>
          </p:cNvPicPr>
          <p:nvPr/>
        </p:nvPicPr>
        <p:blipFill>
          <a:blip r:embed="rId3" cstate="print"/>
          <a:srcRect/>
          <a:stretch>
            <a:fillRect/>
          </a:stretch>
        </p:blipFill>
        <p:spPr bwMode="auto">
          <a:xfrm>
            <a:off x="533400" y="1447800"/>
            <a:ext cx="8001000" cy="312738"/>
          </a:xfrm>
          <a:prstGeom prst="rect">
            <a:avLst/>
          </a:prstGeom>
          <a:noFill/>
          <a:ln w="9525">
            <a:noFill/>
            <a:miter lim="800000"/>
            <a:headEnd/>
            <a:tailEnd/>
          </a:ln>
        </p:spPr>
      </p:pic>
      <p:sp>
        <p:nvSpPr>
          <p:cNvPr id="31748" name="Rectangle 7"/>
          <p:cNvSpPr>
            <a:spLocks noChangeArrowheads="1"/>
          </p:cNvSpPr>
          <p:nvPr/>
        </p:nvSpPr>
        <p:spPr bwMode="auto">
          <a:xfrm>
            <a:off x="533400" y="914400"/>
            <a:ext cx="8042275" cy="615553"/>
          </a:xfrm>
          <a:prstGeom prst="rect">
            <a:avLst/>
          </a:prstGeom>
          <a:noFill/>
          <a:ln w="9525">
            <a:noFill/>
            <a:miter lim="800000"/>
            <a:headEnd/>
            <a:tailEnd/>
          </a:ln>
        </p:spPr>
        <p:txBody>
          <a:bodyPr>
            <a:spAutoFit/>
          </a:bodyPr>
          <a:lstStyle/>
          <a:p>
            <a:pPr marL="801688" indent="-801688" defTabSz="185738">
              <a:lnSpc>
                <a:spcPct val="80000"/>
              </a:lnSpc>
              <a:tabLst>
                <a:tab pos="688975" algn="dec"/>
                <a:tab pos="798513" algn="l"/>
              </a:tabLst>
            </a:pPr>
            <a:r>
              <a:rPr lang="en-US" sz="4000" b="1" dirty="0">
                <a:solidFill>
                  <a:srgbClr val="FF9933"/>
                </a:solidFill>
                <a:latin typeface="Lucida Handwriting" pitchFamily="-108" charset="0"/>
              </a:rPr>
              <a:t>	</a:t>
            </a:r>
            <a:r>
              <a:rPr lang="en-US" sz="4000" b="1" dirty="0" smtClean="0">
                <a:solidFill>
                  <a:srgbClr val="FF9933"/>
                </a:solidFill>
                <a:latin typeface="Lucida Handwriting" pitchFamily="-108" charset="0"/>
              </a:rPr>
              <a:t>Other Events</a:t>
            </a:r>
            <a:endParaRPr lang="en-US" sz="4000" b="1" dirty="0">
              <a:solidFill>
                <a:srgbClr val="FF9933"/>
              </a:solidFill>
              <a:latin typeface="Lucida Handwriting" pitchFamily="-10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1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1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1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711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711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1172"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e01038_"/>
          <p:cNvPicPr>
            <a:picLocks noChangeAspect="1" noChangeArrowheads="1"/>
          </p:cNvPicPr>
          <p:nvPr/>
        </p:nvPicPr>
        <p:blipFill>
          <a:blip r:embed="rId3"/>
          <a:srcRect/>
          <a:stretch>
            <a:fillRect/>
          </a:stretch>
        </p:blipFill>
        <p:spPr bwMode="auto">
          <a:xfrm>
            <a:off x="381000" y="-152400"/>
            <a:ext cx="8001000" cy="7177088"/>
          </a:xfrm>
          <a:prstGeom prst="rect">
            <a:avLst/>
          </a:prstGeom>
          <a:noFill/>
          <a:ln w="9525">
            <a:noFill/>
            <a:miter lim="800000"/>
            <a:headEnd/>
            <a:tailEnd/>
          </a:ln>
        </p:spPr>
      </p:pic>
      <p:sp>
        <p:nvSpPr>
          <p:cNvPr id="103427" name="Rectangle 3"/>
          <p:cNvSpPr>
            <a:spLocks noGrp="1" noChangeArrowheads="1"/>
          </p:cNvSpPr>
          <p:nvPr>
            <p:ph type="subTitle" idx="4294967295"/>
          </p:nvPr>
        </p:nvSpPr>
        <p:spPr>
          <a:xfrm>
            <a:off x="2667000" y="685800"/>
            <a:ext cx="4495800" cy="5943600"/>
          </a:xfrm>
        </p:spPr>
        <p:txBody>
          <a:bodyPr/>
          <a:lstStyle/>
          <a:p>
            <a:pPr indent="0" eaLnBrk="1" hangingPunct="1">
              <a:buFontTx/>
              <a:buNone/>
            </a:pPr>
            <a:r>
              <a:rPr lang="en-US" sz="4200" b="1">
                <a:solidFill>
                  <a:schemeClr val="bg1"/>
                </a:solidFill>
                <a:latin typeface="Lucida Handwriting" pitchFamily="-111" charset="0"/>
              </a:rPr>
              <a:t>10 Easy Ways to  Engage Students</a:t>
            </a:r>
            <a:endParaRPr lang="en-US" sz="4200" b="1">
              <a:latin typeface="Lucida Handwriting" pitchFamily="-111" charset="0"/>
            </a:endParaRPr>
          </a:p>
          <a:p>
            <a:pPr indent="0" eaLnBrk="1" hangingPunct="1">
              <a:buFontTx/>
              <a:buNone/>
            </a:pPr>
            <a:endParaRPr lang="en-US" sz="2900" b="1">
              <a:latin typeface="Lucida Handwriting" pitchFamily="-111"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9826" name="Picture 2" descr="Page 3"/>
          <p:cNvPicPr>
            <a:picLocks noGrp="1" noChangeAspect="1" noChangeArrowheads="1"/>
          </p:cNvPicPr>
          <p:nvPr>
            <p:ph idx="1"/>
          </p:nvPr>
        </p:nvPicPr>
        <p:blipFill>
          <a:blip r:embed="rId3"/>
          <a:srcRect/>
          <a:stretch>
            <a:fillRect/>
          </a:stretch>
        </p:blipFill>
        <p:spPr>
          <a:xfrm>
            <a:off x="3048000" y="1833563"/>
            <a:ext cx="5410200" cy="3935412"/>
          </a:xfrm>
          <a:ln w="28575">
            <a:solidFill>
              <a:srgbClr val="000000"/>
            </a:solidFill>
          </a:ln>
        </p:spPr>
      </p:pic>
      <p:sp>
        <p:nvSpPr>
          <p:cNvPr id="25603" name="Line 3"/>
          <p:cNvSpPr>
            <a:spLocks noChangeShapeType="1"/>
          </p:cNvSpPr>
          <p:nvPr/>
        </p:nvSpPr>
        <p:spPr bwMode="auto">
          <a:xfrm>
            <a:off x="5943600" y="52578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4" name="Line 4"/>
          <p:cNvSpPr>
            <a:spLocks noChangeShapeType="1"/>
          </p:cNvSpPr>
          <p:nvPr/>
        </p:nvSpPr>
        <p:spPr bwMode="auto">
          <a:xfrm>
            <a:off x="5943600" y="52578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5" name="Line 5"/>
          <p:cNvSpPr>
            <a:spLocks noChangeShapeType="1"/>
          </p:cNvSpPr>
          <p:nvPr/>
        </p:nvSpPr>
        <p:spPr bwMode="auto">
          <a:xfrm>
            <a:off x="5943600" y="52578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6" name="Line 6"/>
          <p:cNvSpPr>
            <a:spLocks noChangeShapeType="1"/>
          </p:cNvSpPr>
          <p:nvPr/>
        </p:nvSpPr>
        <p:spPr bwMode="auto">
          <a:xfrm>
            <a:off x="5943600" y="52578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7" name="Line 7"/>
          <p:cNvSpPr>
            <a:spLocks noChangeShapeType="1"/>
          </p:cNvSpPr>
          <p:nvPr/>
        </p:nvSpPr>
        <p:spPr bwMode="auto">
          <a:xfrm>
            <a:off x="5943600" y="5257800"/>
            <a:ext cx="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08" name="Line 8"/>
          <p:cNvSpPr>
            <a:spLocks noChangeShapeType="1"/>
          </p:cNvSpPr>
          <p:nvPr/>
        </p:nvSpPr>
        <p:spPr bwMode="auto">
          <a:xfrm>
            <a:off x="5867400" y="51816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09" name="Line 9"/>
          <p:cNvSpPr>
            <a:spLocks noChangeShapeType="1"/>
          </p:cNvSpPr>
          <p:nvPr/>
        </p:nvSpPr>
        <p:spPr bwMode="auto">
          <a:xfrm>
            <a:off x="1371600" y="49530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10" name="Line 10"/>
          <p:cNvSpPr>
            <a:spLocks noChangeShapeType="1"/>
          </p:cNvSpPr>
          <p:nvPr/>
        </p:nvSpPr>
        <p:spPr bwMode="auto">
          <a:xfrm>
            <a:off x="5867400" y="5257800"/>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611" name="Text Box 28"/>
          <p:cNvSpPr txBox="1">
            <a:spLocks noChangeArrowheads="1"/>
          </p:cNvSpPr>
          <p:nvPr/>
        </p:nvSpPr>
        <p:spPr bwMode="auto">
          <a:xfrm>
            <a:off x="152400" y="6553200"/>
            <a:ext cx="5272088" cy="244475"/>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000"/>
              <a:t>(Bligh, D. A. [2000]. What’s the use of lectures? San Francisco:  Jossey-Bass.) </a:t>
            </a:r>
          </a:p>
        </p:txBody>
      </p:sp>
      <p:sp>
        <p:nvSpPr>
          <p:cNvPr id="1869853" name="Rectangle 29"/>
          <p:cNvSpPr>
            <a:spLocks noChangeArrowheads="1"/>
          </p:cNvSpPr>
          <p:nvPr/>
        </p:nvSpPr>
        <p:spPr bwMode="auto">
          <a:xfrm>
            <a:off x="533400" y="1938338"/>
            <a:ext cx="2667000" cy="2528887"/>
          </a:xfrm>
          <a:prstGeom prst="rect">
            <a:avLst/>
          </a:prstGeom>
          <a:noFill/>
          <a:ln w="9525">
            <a:noFill/>
            <a:miter lim="800000"/>
            <a:headEnd/>
            <a:tailEnd/>
          </a:ln>
        </p:spPr>
        <p:txBody>
          <a:bodyPr>
            <a:prstTxWarp prst="textNoShape">
              <a:avLst/>
            </a:prstTxWarp>
            <a:spAutoFit/>
          </a:bodyPr>
          <a:lstStyle/>
          <a:p>
            <a:pPr marL="1588" indent="-1588"/>
            <a:r>
              <a:rPr lang="en-US" sz="3200" b="1"/>
              <a:t>Your Heart’s Reaction to Lectures</a:t>
            </a:r>
          </a:p>
        </p:txBody>
      </p:sp>
      <p:sp>
        <p:nvSpPr>
          <p:cNvPr id="25613"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a:solidFill>
                  <a:srgbClr val="FF9933"/>
                </a:solidFill>
                <a:latin typeface="Lucida Handwriting" pitchFamily="-111" charset="0"/>
              </a:rPr>
              <a:t>Engaging Students</a:t>
            </a:r>
          </a:p>
        </p:txBody>
      </p:sp>
      <p:pic>
        <p:nvPicPr>
          <p:cNvPr id="25614" name="Picture 12" descr="underline"/>
          <p:cNvPicPr>
            <a:picLocks noChangeAspect="1" noChangeArrowheads="1"/>
          </p:cNvPicPr>
          <p:nvPr/>
        </p:nvPicPr>
        <p:blipFill>
          <a:blip r:embed="rId4"/>
          <a:srcRect/>
          <a:stretch>
            <a:fillRect/>
          </a:stretch>
        </p:blipFill>
        <p:spPr bwMode="auto">
          <a:xfrm>
            <a:off x="533400" y="1135063"/>
            <a:ext cx="8001000" cy="31273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69853"/>
                                        </p:tgtEl>
                                        <p:attrNameLst>
                                          <p:attrName>style.visibility</p:attrName>
                                        </p:attrNameLst>
                                      </p:cBhvr>
                                      <p:to>
                                        <p:strVal val="visible"/>
                                      </p:to>
                                    </p:set>
                                    <p:animEffect transition="in" filter="fade">
                                      <p:cBhvr>
                                        <p:cTn id="7" dur="2000"/>
                                        <p:tgtEl>
                                          <p:spTgt spid="1869853"/>
                                        </p:tgtEl>
                                      </p:cBhvr>
                                    </p:animEffect>
                                  </p:childTnLst>
                                </p:cTn>
                              </p:par>
                              <p:par>
                                <p:cTn id="8" presetID="10" presetClass="entr" presetSubtype="0" fill="hold" nodeType="withEffect">
                                  <p:stCondLst>
                                    <p:cond delay="0"/>
                                  </p:stCondLst>
                                  <p:childTnLst>
                                    <p:set>
                                      <p:cBhvr>
                                        <p:cTn id="9" dur="1" fill="hold">
                                          <p:stCondLst>
                                            <p:cond delay="0"/>
                                          </p:stCondLst>
                                        </p:cTn>
                                        <p:tgtEl>
                                          <p:spTgt spid="1869826"/>
                                        </p:tgtEl>
                                        <p:attrNameLst>
                                          <p:attrName>style.visibility</p:attrName>
                                        </p:attrNameLst>
                                      </p:cBhvr>
                                      <p:to>
                                        <p:strVal val="visible"/>
                                      </p:to>
                                    </p:set>
                                    <p:animEffect transition="in" filter="fade">
                                      <p:cBhvr>
                                        <p:cTn id="10" dur="2000"/>
                                        <p:tgtEl>
                                          <p:spTgt spid="1869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8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p:spPr>
        <p:txBody>
          <a:bodyPr wrap="none" anchor="ctr"/>
          <a:lstStyle/>
          <a:p>
            <a:endParaRPr lang="en-US"/>
          </a:p>
        </p:txBody>
      </p:sp>
      <p:pic>
        <p:nvPicPr>
          <p:cNvPr id="28675" name="Picture 3" descr="bore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9"/>
          <p:cNvSpPr txBox="1">
            <a:spLocks noChangeArrowheads="1"/>
          </p:cNvSpPr>
          <p:nvPr/>
        </p:nvSpPr>
        <p:spPr bwMode="auto">
          <a:xfrm>
            <a:off x="609600" y="403225"/>
            <a:ext cx="7010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a:solidFill>
                  <a:srgbClr val="FF9933"/>
                </a:solidFill>
                <a:latin typeface="Lucida Handwriting" pitchFamily="-111" charset="0"/>
              </a:rPr>
              <a:t>Engaging Students</a:t>
            </a:r>
          </a:p>
        </p:txBody>
      </p:sp>
      <p:pic>
        <p:nvPicPr>
          <p:cNvPr id="27653" name="Picture 12" descr="underline"/>
          <p:cNvPicPr>
            <a:picLocks noChangeAspect="1" noChangeArrowheads="1"/>
          </p:cNvPicPr>
          <p:nvPr/>
        </p:nvPicPr>
        <p:blipFill>
          <a:blip r:embed="rId3"/>
          <a:srcRect/>
          <a:stretch>
            <a:fillRect/>
          </a:stretch>
        </p:blipFill>
        <p:spPr bwMode="auto">
          <a:xfrm>
            <a:off x="533400" y="1135063"/>
            <a:ext cx="8001000" cy="312737"/>
          </a:xfrm>
          <a:prstGeom prst="rect">
            <a:avLst/>
          </a:prstGeom>
          <a:noFill/>
          <a:ln w="9525">
            <a:noFill/>
            <a:miter lim="800000"/>
            <a:headEnd/>
            <a:tailEnd/>
          </a:ln>
        </p:spPr>
      </p:pic>
      <p:sp>
        <p:nvSpPr>
          <p:cNvPr id="11" name="Rectangle 10"/>
          <p:cNvSpPr/>
          <p:nvPr/>
        </p:nvSpPr>
        <p:spPr>
          <a:xfrm>
            <a:off x="838200" y="2281238"/>
            <a:ext cx="2286000" cy="1938992"/>
          </a:xfrm>
          <a:prstGeom prst="rect">
            <a:avLst/>
          </a:prstGeom>
        </p:spPr>
        <p:txBody>
          <a:bodyPr wrap="square">
            <a:spAutoFit/>
          </a:bodyPr>
          <a:lstStyle/>
          <a:p>
            <a:pPr marL="1588" indent="-1588"/>
            <a:r>
              <a:rPr lang="en-US" sz="2400" dirty="0" smtClean="0"/>
              <a:t>Medical Students Retention from Lectures</a:t>
            </a:r>
            <a:endParaRPr lang="en-US" sz="2400" dirty="0"/>
          </a:p>
        </p:txBody>
      </p:sp>
      <p:sp>
        <p:nvSpPr>
          <p:cNvPr id="6" name="Text Box 28"/>
          <p:cNvSpPr txBox="1">
            <a:spLocks noChangeArrowheads="1"/>
          </p:cNvSpPr>
          <p:nvPr/>
        </p:nvSpPr>
        <p:spPr bwMode="auto">
          <a:xfrm>
            <a:off x="152400" y="6553200"/>
            <a:ext cx="8272463" cy="24606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000"/>
              <a:t>(</a:t>
            </a:r>
            <a:r>
              <a:rPr lang="en-US" sz="1000" b="1"/>
              <a:t>Stuart, J. &amp; Rutherford, R.J. (1978.) Medical student concentration during medical lectures. </a:t>
            </a:r>
            <a:r>
              <a:rPr lang="en-US" sz="1000" b="1" i="1"/>
              <a:t>Lancet 2</a:t>
            </a:r>
            <a:r>
              <a:rPr lang="en-US" sz="1000" b="1"/>
              <a:t>: 514-516. )</a:t>
            </a:r>
            <a:endParaRPr lang="en-US" sz="1000"/>
          </a:p>
        </p:txBody>
      </p:sp>
      <p:pic>
        <p:nvPicPr>
          <p:cNvPr id="26" name="Picture 8" descr="graph copy"/>
          <p:cNvPicPr>
            <a:picLocks noChangeAspect="1" noChangeArrowheads="1"/>
          </p:cNvPicPr>
          <p:nvPr/>
        </p:nvPicPr>
        <p:blipFill>
          <a:blip r:embed="rId4"/>
          <a:srcRect/>
          <a:stretch>
            <a:fillRect/>
          </a:stretch>
        </p:blipFill>
        <p:spPr bwMode="auto">
          <a:xfrm>
            <a:off x="3124200" y="1752600"/>
            <a:ext cx="5295900" cy="3967162"/>
          </a:xfrm>
          <a:prstGeom prst="rect">
            <a:avLst/>
          </a:prstGeom>
          <a:noFill/>
          <a:ln w="9525">
            <a:noFill/>
            <a:miter lim="800000"/>
            <a:headEnd/>
            <a:tailEnd/>
          </a:ln>
        </p:spPr>
      </p:pic>
      <p:grpSp>
        <p:nvGrpSpPr>
          <p:cNvPr id="29" name="Group 28"/>
          <p:cNvGrpSpPr/>
          <p:nvPr/>
        </p:nvGrpSpPr>
        <p:grpSpPr>
          <a:xfrm>
            <a:off x="5611813" y="2131219"/>
            <a:ext cx="2465387" cy="1112838"/>
            <a:chOff x="5611813" y="2131219"/>
            <a:chExt cx="2465387" cy="1112838"/>
          </a:xfrm>
        </p:grpSpPr>
        <p:sp>
          <p:nvSpPr>
            <p:cNvPr id="27" name="Freeform 20"/>
            <p:cNvSpPr>
              <a:spLocks noChangeArrowheads="1"/>
            </p:cNvSpPr>
            <p:nvPr/>
          </p:nvSpPr>
          <p:spPr bwMode="auto">
            <a:xfrm>
              <a:off x="5611813" y="2131219"/>
              <a:ext cx="1703610" cy="1112838"/>
            </a:xfrm>
            <a:custGeom>
              <a:avLst/>
              <a:gdLst>
                <a:gd name="T0" fmla="*/ 0 w 1704109"/>
                <a:gd name="T1" fmla="*/ 919018 h 1112982"/>
                <a:gd name="T2" fmla="*/ 955964 w 1704109"/>
                <a:gd name="T3" fmla="*/ 32327 h 1112982"/>
                <a:gd name="T4" fmla="*/ 1704109 w 1704109"/>
                <a:gd name="T5" fmla="*/ 1112982 h 1112982"/>
                <a:gd name="T6" fmla="*/ 0 60000 65536"/>
                <a:gd name="T7" fmla="*/ 0 60000 65536"/>
                <a:gd name="T8" fmla="*/ 0 60000 65536"/>
                <a:gd name="T9" fmla="*/ 0 w 1704109"/>
                <a:gd name="T10" fmla="*/ 0 h 1112982"/>
                <a:gd name="T11" fmla="*/ 1704109 w 1704109"/>
                <a:gd name="T12" fmla="*/ 1112982 h 1112982"/>
              </a:gdLst>
              <a:ahLst/>
              <a:cxnLst>
                <a:cxn ang="T6">
                  <a:pos x="T0" y="T1"/>
                </a:cxn>
                <a:cxn ang="T7">
                  <a:pos x="T2" y="T3"/>
                </a:cxn>
                <a:cxn ang="T8">
                  <a:pos x="T4" y="T5"/>
                </a:cxn>
              </a:cxnLst>
              <a:rect l="T9" t="T10" r="T11" b="T12"/>
              <a:pathLst>
                <a:path w="1704109" h="1112982">
                  <a:moveTo>
                    <a:pt x="0" y="919018"/>
                  </a:moveTo>
                  <a:cubicBezTo>
                    <a:pt x="335973" y="459509"/>
                    <a:pt x="671946" y="0"/>
                    <a:pt x="955964" y="32327"/>
                  </a:cubicBezTo>
                  <a:cubicBezTo>
                    <a:pt x="1239982" y="64654"/>
                    <a:pt x="1472045" y="588818"/>
                    <a:pt x="1704109" y="1112982"/>
                  </a:cubicBezTo>
                </a:path>
              </a:pathLst>
            </a:custGeom>
            <a:noFill/>
            <a:ln w="9525">
              <a:solidFill>
                <a:schemeClr val="bg2"/>
              </a:solidFill>
              <a:round/>
              <a:headEnd/>
              <a:tailEnd/>
            </a:ln>
          </p:spPr>
          <p:txBody>
            <a:bodyPr wrap="none">
              <a:prstTxWarp prst="textNoShape">
                <a:avLst/>
              </a:prstTxWarp>
            </a:bodyPr>
            <a:lstStyle/>
            <a:p>
              <a:endParaRPr lang="en-US"/>
            </a:p>
          </p:txBody>
        </p:sp>
        <p:sp>
          <p:nvSpPr>
            <p:cNvPr id="28" name="Freeform 21"/>
            <p:cNvSpPr>
              <a:spLocks noChangeArrowheads="1"/>
            </p:cNvSpPr>
            <p:nvPr/>
          </p:nvSpPr>
          <p:spPr bwMode="auto">
            <a:xfrm>
              <a:off x="7204620" y="2489082"/>
              <a:ext cx="872580" cy="491772"/>
            </a:xfrm>
            <a:custGeom>
              <a:avLst/>
              <a:gdLst>
                <a:gd name="T0" fmla="*/ 0 w 872836"/>
                <a:gd name="T1" fmla="*/ 450273 h 491836"/>
                <a:gd name="T2" fmla="*/ 498763 w 872836"/>
                <a:gd name="T3" fmla="*/ 6927 h 491836"/>
                <a:gd name="T4" fmla="*/ 872836 w 872836"/>
                <a:gd name="T5" fmla="*/ 491836 h 491836"/>
                <a:gd name="T6" fmla="*/ 0 60000 65536"/>
                <a:gd name="T7" fmla="*/ 0 60000 65536"/>
                <a:gd name="T8" fmla="*/ 0 60000 65536"/>
                <a:gd name="T9" fmla="*/ 0 w 872836"/>
                <a:gd name="T10" fmla="*/ 0 h 491836"/>
                <a:gd name="T11" fmla="*/ 872836 w 872836"/>
                <a:gd name="T12" fmla="*/ 491836 h 491836"/>
              </a:gdLst>
              <a:ahLst/>
              <a:cxnLst>
                <a:cxn ang="T6">
                  <a:pos x="T0" y="T1"/>
                </a:cxn>
                <a:cxn ang="T7">
                  <a:pos x="T2" y="T3"/>
                </a:cxn>
                <a:cxn ang="T8">
                  <a:pos x="T4" y="T5"/>
                </a:cxn>
              </a:cxnLst>
              <a:rect l="T9" t="T10" r="T11" b="T12"/>
              <a:pathLst>
                <a:path w="872836" h="491836">
                  <a:moveTo>
                    <a:pt x="0" y="450273"/>
                  </a:moveTo>
                  <a:cubicBezTo>
                    <a:pt x="176645" y="225136"/>
                    <a:pt x="353290" y="0"/>
                    <a:pt x="498763" y="6927"/>
                  </a:cubicBezTo>
                  <a:cubicBezTo>
                    <a:pt x="644236" y="13854"/>
                    <a:pt x="758536" y="252845"/>
                    <a:pt x="872836" y="491836"/>
                  </a:cubicBezTo>
                </a:path>
              </a:pathLst>
            </a:custGeom>
            <a:noFill/>
            <a:ln w="9525">
              <a:solidFill>
                <a:schemeClr val="bg2"/>
              </a:solidFill>
              <a:round/>
              <a:headEnd/>
              <a:tailEnd/>
            </a:ln>
          </p:spPr>
          <p:txBody>
            <a:bodyPr wrap="none">
              <a:prstTxWarp prst="textNoShape">
                <a:avLst/>
              </a:prstTxWarp>
            </a:bodyPr>
            <a:lstStyle/>
            <a:p>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7" name="Rectangle 5"/>
          <p:cNvSpPr>
            <a:spLocks noChangeArrowheads="1"/>
          </p:cNvSpPr>
          <p:nvPr/>
        </p:nvSpPr>
        <p:spPr bwMode="auto">
          <a:xfrm>
            <a:off x="609600" y="1905000"/>
            <a:ext cx="5561013" cy="1938992"/>
          </a:xfrm>
          <a:prstGeom prst="rect">
            <a:avLst/>
          </a:prstGeom>
          <a:noFill/>
          <a:ln w="9525">
            <a:noFill/>
            <a:miter lim="800000"/>
            <a:headEnd/>
            <a:tailEnd/>
          </a:ln>
        </p:spPr>
        <p:txBody>
          <a:bodyPr>
            <a:prstTxWarp prst="textNoShape">
              <a:avLst/>
            </a:prstTxWarp>
            <a:spAutoFit/>
          </a:bodyPr>
          <a:lstStyle/>
          <a:p>
            <a:pPr>
              <a:buFontTx/>
              <a:buChar char="•"/>
            </a:pPr>
            <a:r>
              <a:rPr lang="en-US" sz="2400" b="1" dirty="0">
                <a:solidFill>
                  <a:schemeClr val="bg1"/>
                </a:solidFill>
              </a:rPr>
              <a:t>Banker-Teacher Model</a:t>
            </a:r>
          </a:p>
          <a:p>
            <a:pPr marL="574675" lvl="1" indent="-347663">
              <a:buFontTx/>
              <a:buChar char="•"/>
            </a:pPr>
            <a:r>
              <a:rPr lang="en-US" sz="2400" dirty="0">
                <a:solidFill>
                  <a:schemeClr val="bg1"/>
                </a:solidFill>
              </a:rPr>
              <a:t>How much do teachers talk?</a:t>
            </a:r>
          </a:p>
          <a:p>
            <a:pPr marL="1025525" lvl="2" indent="-336550">
              <a:buFontTx/>
              <a:buChar char="•"/>
            </a:pPr>
            <a:r>
              <a:rPr lang="en-US" sz="2400" dirty="0" smtClean="0">
                <a:solidFill>
                  <a:schemeClr val="bg1"/>
                </a:solidFill>
              </a:rPr>
              <a:t>85% </a:t>
            </a:r>
            <a:r>
              <a:rPr lang="en-US" sz="2400" dirty="0">
                <a:solidFill>
                  <a:schemeClr val="bg1"/>
                </a:solidFill>
              </a:rPr>
              <a:t>of class time</a:t>
            </a:r>
          </a:p>
          <a:p>
            <a:pPr marL="574675" lvl="1" indent="-347663">
              <a:buFontTx/>
              <a:buChar char="•"/>
            </a:pPr>
            <a:r>
              <a:rPr lang="en-US" sz="2400" dirty="0">
                <a:solidFill>
                  <a:schemeClr val="bg1"/>
                </a:solidFill>
              </a:rPr>
              <a:t>When teachers are challenged…</a:t>
            </a:r>
          </a:p>
        </p:txBody>
      </p:sp>
      <p:sp>
        <p:nvSpPr>
          <p:cNvPr id="74755" name="Rectangle 7"/>
          <p:cNvSpPr>
            <a:spLocks noChangeArrowheads="1"/>
          </p:cNvSpPr>
          <p:nvPr/>
        </p:nvSpPr>
        <p:spPr bwMode="auto">
          <a:xfrm>
            <a:off x="533400" y="868363"/>
            <a:ext cx="73914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rgbClr val="FF9933"/>
                </a:solidFill>
                <a:latin typeface="Lucida Handwriting" pitchFamily="-111" charset="0"/>
              </a:rPr>
              <a:t>Engaging Students</a:t>
            </a:r>
            <a:endParaRPr lang="en-US" sz="3600" b="1" dirty="0">
              <a:solidFill>
                <a:srgbClr val="FF9933"/>
              </a:solidFill>
              <a:latin typeface="Lucida Handwriting" pitchFamily="-111" charset="0"/>
            </a:endParaRPr>
          </a:p>
        </p:txBody>
      </p:sp>
      <p:pic>
        <p:nvPicPr>
          <p:cNvPr id="74756"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sp>
        <p:nvSpPr>
          <p:cNvPr id="74757" name="Text Box 9"/>
          <p:cNvSpPr txBox="1">
            <a:spLocks noChangeArrowheads="1"/>
          </p:cNvSpPr>
          <p:nvPr/>
        </p:nvSpPr>
        <p:spPr bwMode="auto">
          <a:xfrm>
            <a:off x="228600" y="6245225"/>
            <a:ext cx="7413625" cy="366713"/>
          </a:xfrm>
          <a:prstGeom prst="rect">
            <a:avLst/>
          </a:prstGeom>
          <a:noFill/>
          <a:ln w="9525">
            <a:noFill/>
            <a:miter lim="800000"/>
            <a:headEnd/>
            <a:tailEnd/>
          </a:ln>
        </p:spPr>
        <p:txBody>
          <a:bodyPr wrap="none">
            <a:prstTxWarp prst="textNoShape">
              <a:avLst/>
            </a:prstTxWarp>
            <a:spAutoFit/>
          </a:bodyPr>
          <a:lstStyle/>
          <a:p>
            <a:pPr>
              <a:spcBef>
                <a:spcPct val="50000"/>
              </a:spcBef>
            </a:pPr>
            <a:r>
              <a:rPr lang="en-US" sz="1800"/>
              <a:t>Fischer &amp; Grant, 1983; Lewis, 1982; Nunn, 1996; Smith, 1983</a:t>
            </a:r>
          </a:p>
        </p:txBody>
      </p:sp>
      <p:grpSp>
        <p:nvGrpSpPr>
          <p:cNvPr id="2" name="Group 11"/>
          <p:cNvGrpSpPr>
            <a:grpSpLocks/>
          </p:cNvGrpSpPr>
          <p:nvPr/>
        </p:nvGrpSpPr>
        <p:grpSpPr bwMode="auto">
          <a:xfrm>
            <a:off x="6324600" y="868363"/>
            <a:ext cx="2387600" cy="4919662"/>
            <a:chOff x="3984" y="547"/>
            <a:chExt cx="1504" cy="3099"/>
          </a:xfrm>
        </p:grpSpPr>
        <p:pic>
          <p:nvPicPr>
            <p:cNvPr id="1784835" name="Picture 3" descr="j0106168[1]"/>
            <p:cNvPicPr>
              <a:picLocks noChangeAspect="1" noChangeArrowheads="1"/>
            </p:cNvPicPr>
            <p:nvPr/>
          </p:nvPicPr>
          <p:blipFill>
            <a:blip r:embed="rId4"/>
            <a:srcRect/>
            <a:stretch>
              <a:fillRect/>
            </a:stretch>
          </p:blipFill>
          <p:spPr bwMode="auto">
            <a:xfrm>
              <a:off x="3984" y="547"/>
              <a:ext cx="1297" cy="3099"/>
            </a:xfrm>
            <a:prstGeom prst="rect">
              <a:avLst/>
            </a:prstGeom>
            <a:noFill/>
            <a:ln/>
            <a:effectLst>
              <a:outerShdw blurRad="63500" dist="38099" dir="2700000" algn="ctr" rotWithShape="0">
                <a:schemeClr val="bg2">
                  <a:alpha val="74998"/>
                </a:schemeClr>
              </a:outerShdw>
            </a:effectLst>
          </p:spPr>
        </p:pic>
        <p:pic>
          <p:nvPicPr>
            <p:cNvPr id="1784842" name="Picture 10" descr="tape0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3746609">
              <a:off x="5011" y="1262"/>
              <a:ext cx="540" cy="415"/>
            </a:xfrm>
            <a:prstGeom prst="rect">
              <a:avLst/>
            </a:prstGeom>
            <a:noFill/>
            <a:effectLst>
              <a:outerShdw blurRad="63500" dist="38099" dir="2700000" algn="ctr" rotWithShape="0">
                <a:schemeClr val="bg2">
                  <a:alpha val="74998"/>
                </a:schemeClr>
              </a:outerShdw>
            </a:effectLst>
          </p:spPr>
        </p:pic>
      </p:gr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84837">
                                            <p:txEl>
                                              <p:pRg st="0" end="0"/>
                                            </p:txEl>
                                          </p:spTgt>
                                        </p:tgtEl>
                                        <p:attrNameLst>
                                          <p:attrName>style.visibility</p:attrName>
                                        </p:attrNameLst>
                                      </p:cBhvr>
                                      <p:to>
                                        <p:strVal val="visible"/>
                                      </p:to>
                                    </p:set>
                                    <p:animEffect transition="in" filter="slide(fromBottom)">
                                      <p:cBhvr>
                                        <p:cTn id="7" dur="500"/>
                                        <p:tgtEl>
                                          <p:spTgt spid="17848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84837">
                                            <p:txEl>
                                              <p:pRg st="1" end="1"/>
                                            </p:txEl>
                                          </p:spTgt>
                                        </p:tgtEl>
                                        <p:attrNameLst>
                                          <p:attrName>style.visibility</p:attrName>
                                        </p:attrNameLst>
                                      </p:cBhvr>
                                      <p:to>
                                        <p:strVal val="visible"/>
                                      </p:to>
                                    </p:set>
                                    <p:animEffect transition="in" filter="slide(fromBottom)">
                                      <p:cBhvr>
                                        <p:cTn id="12" dur="500"/>
                                        <p:tgtEl>
                                          <p:spTgt spid="17848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784837">
                                            <p:txEl>
                                              <p:pRg st="2" end="2"/>
                                            </p:txEl>
                                          </p:spTgt>
                                        </p:tgtEl>
                                        <p:attrNameLst>
                                          <p:attrName>style.visibility</p:attrName>
                                        </p:attrNameLst>
                                      </p:cBhvr>
                                      <p:to>
                                        <p:strVal val="visible"/>
                                      </p:to>
                                    </p:set>
                                    <p:animEffect transition="in" filter="slide(fromBottom)">
                                      <p:cBhvr>
                                        <p:cTn id="17" dur="500"/>
                                        <p:tgtEl>
                                          <p:spTgt spid="17848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784837">
                                            <p:txEl>
                                              <p:pRg st="3" end="3"/>
                                            </p:txEl>
                                          </p:spTgt>
                                        </p:tgtEl>
                                        <p:attrNameLst>
                                          <p:attrName>style.visibility</p:attrName>
                                        </p:attrNameLst>
                                      </p:cBhvr>
                                      <p:to>
                                        <p:strVal val="visible"/>
                                      </p:to>
                                    </p:set>
                                    <p:animEffect transition="in" filter="slide(fromBottom)">
                                      <p:cBhvr>
                                        <p:cTn id="22" dur="500"/>
                                        <p:tgtEl>
                                          <p:spTgt spid="17848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4837"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4659" name="Rectangle 3"/>
          <p:cNvSpPr>
            <a:spLocks noGrp="1" noChangeArrowheads="1"/>
          </p:cNvSpPr>
          <p:nvPr>
            <p:ph sz="half" idx="1"/>
          </p:nvPr>
        </p:nvSpPr>
        <p:spPr>
          <a:xfrm>
            <a:off x="892175" y="1905000"/>
            <a:ext cx="4244975" cy="4419600"/>
          </a:xfrm>
        </p:spPr>
        <p:txBody>
          <a:bodyPr/>
          <a:lstStyle/>
          <a:p>
            <a:pPr indent="0" algn="l" eaLnBrk="1" hangingPunct="1">
              <a:buFontTx/>
              <a:buNone/>
            </a:pPr>
            <a:r>
              <a:rPr lang="en-US" b="1" dirty="0">
                <a:solidFill>
                  <a:schemeClr val="bg1"/>
                </a:solidFill>
                <a:latin typeface="Verdana" pitchFamily="-111" charset="0"/>
              </a:rPr>
              <a:t>The fable of the pitcher and the </a:t>
            </a:r>
            <a:r>
              <a:rPr lang="en-US" b="1" dirty="0" smtClean="0">
                <a:solidFill>
                  <a:schemeClr val="bg1"/>
                </a:solidFill>
                <a:latin typeface="Verdana" pitchFamily="-111" charset="0"/>
              </a:rPr>
              <a:t>glass</a:t>
            </a:r>
            <a:endParaRPr lang="en-US" dirty="0">
              <a:solidFill>
                <a:schemeClr val="bg1"/>
              </a:solidFill>
              <a:latin typeface="Verdana" pitchFamily="-111" charset="0"/>
            </a:endParaRPr>
          </a:p>
        </p:txBody>
      </p:sp>
      <p:sp>
        <p:nvSpPr>
          <p:cNvPr id="76803" name="Rectangle 7"/>
          <p:cNvSpPr>
            <a:spLocks noChangeArrowheads="1"/>
          </p:cNvSpPr>
          <p:nvPr/>
        </p:nvSpPr>
        <p:spPr bwMode="auto">
          <a:xfrm>
            <a:off x="533400" y="868363"/>
            <a:ext cx="7391400" cy="646331"/>
          </a:xfrm>
          <a:prstGeom prst="rect">
            <a:avLst/>
          </a:prstGeom>
          <a:noFill/>
          <a:ln w="9525">
            <a:noFill/>
            <a:miter lim="800000"/>
            <a:headEnd/>
            <a:tailEnd/>
          </a:ln>
        </p:spPr>
        <p:txBody>
          <a:bodyPr>
            <a:prstTxWarp prst="textNoShape">
              <a:avLst/>
            </a:prstTxWarp>
            <a:spAutoFit/>
          </a:bodyPr>
          <a:lstStyle/>
          <a:p>
            <a:pPr>
              <a:spcBef>
                <a:spcPct val="50000"/>
              </a:spcBef>
            </a:pPr>
            <a:r>
              <a:rPr lang="en-US" sz="3600" b="1" dirty="0" smtClean="0">
                <a:solidFill>
                  <a:srgbClr val="FF9933"/>
                </a:solidFill>
                <a:latin typeface="Lucida Handwriting" pitchFamily="-111" charset="0"/>
              </a:rPr>
              <a:t>Engaging Students</a:t>
            </a:r>
            <a:endParaRPr lang="en-US" sz="3600" b="1" dirty="0">
              <a:solidFill>
                <a:srgbClr val="FF9933"/>
              </a:solidFill>
              <a:latin typeface="Lucida Handwriting" pitchFamily="-111" charset="0"/>
            </a:endParaRPr>
          </a:p>
        </p:txBody>
      </p:sp>
      <p:pic>
        <p:nvPicPr>
          <p:cNvPr id="76804" name="Picture 8" descr="underline"/>
          <p:cNvPicPr>
            <a:picLocks noChangeAspect="1" noChangeArrowheads="1"/>
          </p:cNvPicPr>
          <p:nvPr/>
        </p:nvPicPr>
        <p:blipFill>
          <a:blip r:embed="rId3"/>
          <a:srcRect/>
          <a:stretch>
            <a:fillRect/>
          </a:stretch>
        </p:blipFill>
        <p:spPr bwMode="auto">
          <a:xfrm>
            <a:off x="533400" y="1447800"/>
            <a:ext cx="8001000" cy="312738"/>
          </a:xfrm>
          <a:prstGeom prst="rect">
            <a:avLst/>
          </a:prstGeom>
          <a:noFill/>
          <a:ln w="9525">
            <a:noFill/>
            <a:miter lim="800000"/>
            <a:headEnd/>
            <a:tailEnd/>
          </a:ln>
        </p:spPr>
      </p:pic>
      <p:grpSp>
        <p:nvGrpSpPr>
          <p:cNvPr id="2" name="Group 11"/>
          <p:cNvGrpSpPr>
            <a:grpSpLocks/>
          </p:cNvGrpSpPr>
          <p:nvPr/>
        </p:nvGrpSpPr>
        <p:grpSpPr bwMode="auto">
          <a:xfrm>
            <a:off x="5562600" y="1574800"/>
            <a:ext cx="3148013" cy="4597400"/>
            <a:chOff x="3504" y="992"/>
            <a:chExt cx="1983" cy="2896"/>
          </a:xfrm>
        </p:grpSpPr>
        <p:pic>
          <p:nvPicPr>
            <p:cNvPr id="1734660" name="Picture 4" descr="a0fdigbi[1]"/>
            <p:cNvPicPr>
              <a:picLocks noChangeAspect="1" noChangeArrowheads="1"/>
            </p:cNvPicPr>
            <p:nvPr/>
          </p:nvPicPr>
          <p:blipFill>
            <a:blip r:embed="rId4"/>
            <a:srcRect/>
            <a:stretch>
              <a:fillRect/>
            </a:stretch>
          </p:blipFill>
          <p:spPr bwMode="auto">
            <a:xfrm rot="-242711">
              <a:off x="3504" y="1200"/>
              <a:ext cx="1983" cy="2688"/>
            </a:xfrm>
            <a:prstGeom prst="rect">
              <a:avLst/>
            </a:prstGeom>
            <a:noFill/>
            <a:ln/>
            <a:effectLst>
              <a:outerShdw blurRad="63500" dist="38099" dir="2700000" algn="ctr" rotWithShape="0">
                <a:schemeClr val="bg2">
                  <a:alpha val="74998"/>
                </a:schemeClr>
              </a:outerShdw>
            </a:effectLst>
          </p:spPr>
        </p:pic>
        <p:pic>
          <p:nvPicPr>
            <p:cNvPr id="1734666" name="Picture 10" descr="tape0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936" y="992"/>
              <a:ext cx="736" cy="415"/>
            </a:xfrm>
            <a:prstGeom prst="rect">
              <a:avLst/>
            </a:prstGeom>
            <a:noFill/>
            <a:effectLst>
              <a:outerShdw blurRad="63500" dist="38099" dir="2700000" algn="ctr" rotWithShape="0">
                <a:schemeClr val="bg2">
                  <a:alpha val="74998"/>
                </a:scheme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4659">
                                            <p:txEl>
                                              <p:pRg st="0" end="0"/>
                                            </p:txEl>
                                          </p:spTgt>
                                        </p:tgtEl>
                                        <p:attrNameLst>
                                          <p:attrName>style.visibility</p:attrName>
                                        </p:attrNameLst>
                                      </p:cBhvr>
                                      <p:to>
                                        <p:strVal val="visible"/>
                                      </p:to>
                                    </p:set>
                                    <p:animEffect transition="in" filter="dissolve">
                                      <p:cBhvr>
                                        <p:cTn id="7" dur="500"/>
                                        <p:tgtEl>
                                          <p:spTgt spid="1734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4659" grpId="0" build="p" bldLvl="5"/>
    </p:bldLst>
  </p:timing>
</p:sld>
</file>

<file path=ppt/theme/theme1.xml><?xml version="1.0" encoding="utf-8"?>
<a:theme xmlns:a="http://schemas.openxmlformats.org/drawingml/2006/main" name="blackboard">
  <a:themeElements>
    <a:clrScheme name="">
      <a:dk1>
        <a:srgbClr val="FFFFFF"/>
      </a:dk1>
      <a:lt1>
        <a:srgbClr val="FFFFFF"/>
      </a:lt1>
      <a:dk2>
        <a:srgbClr val="FFFFFF"/>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ckboard">
      <a:majorFont>
        <a:latin typeface="Lucida Handwriting"/>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Verdana"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Verdana" pitchFamily="-111" charset="0"/>
          </a:defRPr>
        </a:defPPr>
      </a:lstStyle>
    </a:lnDef>
  </a:objectDefaults>
  <a:extraClrSchemeLst>
    <a:extraClrScheme>
      <a:clrScheme name="blackbo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25GIG:Documents:TA events:s06:Gray&amp;Conway_EngStudents:blackboard.ppt</Template>
  <TotalTime>33355</TotalTime>
  <Words>1390</Words>
  <Application>Microsoft Office PowerPoint</Application>
  <PresentationFormat>On-screen Show (4:3)</PresentationFormat>
  <Paragraphs>310</Paragraphs>
  <Slides>42</Slides>
  <Notes>41</Notes>
  <HiddenSlides>0</HiddenSlides>
  <MMClips>2</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blackboard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10 Ways to Engage Students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Scholarship Workshop</dc:title>
  <dc:creator>Owner</dc:creator>
  <cp:lastModifiedBy>annea</cp:lastModifiedBy>
  <cp:revision>2805</cp:revision>
  <cp:lastPrinted>2006-04-18T22:40:10Z</cp:lastPrinted>
  <dcterms:created xsi:type="dcterms:W3CDTF">2010-04-13T19:54:18Z</dcterms:created>
  <dcterms:modified xsi:type="dcterms:W3CDTF">2010-06-29T14:43:42Z</dcterms:modified>
</cp:coreProperties>
</file>