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p:restoredTop sz="94612"/>
  </p:normalViewPr>
  <p:slideViewPr>
    <p:cSldViewPr snapToGrid="0" snapToObjects="1">
      <p:cViewPr varScale="1">
        <p:scale>
          <a:sx n="61" d="100"/>
          <a:sy n="61" d="100"/>
        </p:scale>
        <p:origin x="72"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B2EF6-A1C1-FD4A-AC41-01FC6AA3F002}" type="datetimeFigureOut">
              <a:rPr lang="en-US" smtClean="0"/>
              <a:t>7/24/2018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A82BF-7423-C845-B491-D499D0C52E67}" type="slidenum">
              <a:rPr lang="en-US" smtClean="0"/>
              <a:t>‹#›</a:t>
            </a:fld>
            <a:endParaRPr lang="en-US"/>
          </a:p>
        </p:txBody>
      </p:sp>
    </p:spTree>
    <p:extLst>
      <p:ext uri="{BB962C8B-B14F-4D97-AF65-F5344CB8AC3E}">
        <p14:creationId xmlns:p14="http://schemas.microsoft.com/office/powerpoint/2010/main" val="219947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we are and roles</a:t>
            </a:r>
            <a:endParaRPr lang="en-GB" dirty="0">
              <a:highlight>
                <a:srgbClr val="FFFF00"/>
              </a:highlight>
            </a:endParaRPr>
          </a:p>
          <a:p>
            <a:endParaRPr lang="en-GB" dirty="0"/>
          </a:p>
          <a:p>
            <a:r>
              <a:rPr lang="en-GB" dirty="0"/>
              <a:t>2013 – review of Rural Education and linked classification in 2014 of Urban / Rural </a:t>
            </a:r>
          </a:p>
          <a:p>
            <a:endParaRPr lang="en-GB" dirty="0"/>
          </a:p>
          <a:p>
            <a:r>
              <a:rPr lang="en-GB" dirty="0"/>
              <a:t>Scottish Government (2015) acknowledged that key areas of policy such as the economy, transport, education and health can have a particular impact on rural communities, and seeks to reflect this in mainstream policy development. But we  have little current research, in Scotland in relation to pedagogy and curriculum in rural schools. </a:t>
            </a:r>
          </a:p>
          <a:p>
            <a:endParaRPr lang="en-GB" dirty="0"/>
          </a:p>
          <a:p>
            <a:r>
              <a:rPr lang="en-GB" dirty="0"/>
              <a:t>In Scotland initial teacher education is all University based, with programmes accredited by the General Teaching Council for Scotland and student places managed nationally by the Scottish Government as part of their teacher workforce planning. None of the ITE programmes offer specific rural content although the one year routes in UHI provide examples of rural pedagogy and a placements in rural schools. </a:t>
            </a:r>
          </a:p>
          <a:p>
            <a:endParaRPr lang="en-GB" dirty="0">
              <a:highlight>
                <a:srgbClr val="FFFF00"/>
              </a:highlight>
            </a:endParaRPr>
          </a:p>
          <a:p>
            <a:r>
              <a:rPr lang="en-GB" dirty="0"/>
              <a:t>UHI Education partnership – some provision 2007 – 2012 with the University of Strathclyde.  From 2013 – 14 ITE in UHI has steadily grown – student places being one of the Government to acknowledge the challenge of recruitment and retention in rural areas. </a:t>
            </a:r>
          </a:p>
        </p:txBody>
      </p:sp>
      <p:sp>
        <p:nvSpPr>
          <p:cNvPr id="4" name="Slide Number Placeholder 3"/>
          <p:cNvSpPr>
            <a:spLocks noGrp="1"/>
          </p:cNvSpPr>
          <p:nvPr>
            <p:ph type="sldNum" sz="quarter" idx="10"/>
          </p:nvPr>
        </p:nvSpPr>
        <p:spPr/>
        <p:txBody>
          <a:bodyPr/>
          <a:lstStyle/>
          <a:p>
            <a:fld id="{3D00F070-40B4-4A5B-BCB6-0A35E5AA612C}" type="slidenum">
              <a:rPr lang="en-GB" smtClean="0"/>
              <a:t>1</a:t>
            </a:fld>
            <a:endParaRPr lang="en-GB"/>
          </a:p>
        </p:txBody>
      </p:sp>
    </p:spTree>
    <p:extLst>
      <p:ext uri="{BB962C8B-B14F-4D97-AF65-F5344CB8AC3E}">
        <p14:creationId xmlns:p14="http://schemas.microsoft.com/office/powerpoint/2010/main" val="256383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3729-68EF-DC4B-82BE-85894C794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F7272-F5B4-9E4E-AD1A-EE24E8233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78C8C2-DE37-8C4C-8E62-6FBBB94AE936}"/>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C6F13D20-DFD5-D742-A8C2-1A11B275E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2E111-1139-AD47-AF06-CA3C97418023}"/>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6409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8CA8-1EA0-AD45-AE8C-C22CC233A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37F564-DE66-0748-B5C4-ECB7B0F27D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6B009-19E1-2E4F-89C3-F6EAB96FFF81}"/>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8C794B0C-BC4B-8249-BE23-CB58E41B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185F5-F26B-6A46-9979-D9F3F71450F2}"/>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11212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DE8F0-CBDC-9849-B8EF-8EA3BF42F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A1491-59FD-8B46-A2FE-F2DAA194D9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5546C-578E-344D-9CA6-47A3B7C4F881}"/>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2C3CF23F-742E-764A-AEFF-E56D9617D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AD691-FEC6-A24A-81B8-102F33305800}"/>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274316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ECDD-C8BE-8347-9434-3D9629EF1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E902A-2F34-6C4D-98FA-A4143BE62C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017B0-9FD8-6244-B3E8-16FF607B5C64}"/>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D8916960-446C-E34C-B28A-1DB4C6672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CE39E-E03B-ED42-A6FA-CCB3214C81B0}"/>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104425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936-86CE-1D41-B93B-A4D58DA45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438AFB-EAE9-8444-B607-7307DBB0D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DFC2F7-C116-BB45-8E68-3F82E748F0F2}"/>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0D7E6FC3-28B1-F845-B999-C2FC4F782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97260-94A3-8645-A074-7F3FB45172E2}"/>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122028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EEEF-AC96-1A4C-A34F-34A2EFB9A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7949F-2553-8A4E-B511-032417949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F2747-62C1-0C41-9781-03F93EC76F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B5F298-883B-7244-BBB2-F4E1CF2DC1FB}"/>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6" name="Footer Placeholder 5">
            <a:extLst>
              <a:ext uri="{FF2B5EF4-FFF2-40B4-BE49-F238E27FC236}">
                <a16:creationId xmlns:a16="http://schemas.microsoft.com/office/drawing/2014/main" id="{78E83DBE-920D-4A4C-A219-17D9E8093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A58E9-4864-A74D-89AB-5A1FAE5228F3}"/>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107842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4F38-E83B-044C-8DC5-803726DB17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AB83F-168E-C348-84C0-518CC4B06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343A26-A1A4-324C-9814-D9EB90878C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FF3352-CD7F-C743-A9C1-D50606591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C0BFE2-8FBC-2840-A1FC-E666273D5C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3EC3D-3832-6F4D-A58C-32DA73BE08F9}"/>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8" name="Footer Placeholder 7">
            <a:extLst>
              <a:ext uri="{FF2B5EF4-FFF2-40B4-BE49-F238E27FC236}">
                <a16:creationId xmlns:a16="http://schemas.microsoft.com/office/drawing/2014/main" id="{1FB14F99-98DD-1145-81FF-D300CBC1A6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856B4-FAC9-6941-ACD5-0A6444DE5717}"/>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207237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E1DF-A938-0548-8745-045FE2993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6C1D9-A445-BC41-B5B5-78928C9675EA}"/>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4" name="Footer Placeholder 3">
            <a:extLst>
              <a:ext uri="{FF2B5EF4-FFF2-40B4-BE49-F238E27FC236}">
                <a16:creationId xmlns:a16="http://schemas.microsoft.com/office/drawing/2014/main" id="{AEB67DC7-E64D-D148-A2A8-FB678C1979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F966A-CBFF-AF4F-BBCB-B530D6F77334}"/>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416704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F9822-FAD8-294B-AA8F-7EB40C62D038}"/>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3" name="Footer Placeholder 2">
            <a:extLst>
              <a:ext uri="{FF2B5EF4-FFF2-40B4-BE49-F238E27FC236}">
                <a16:creationId xmlns:a16="http://schemas.microsoft.com/office/drawing/2014/main" id="{428E640C-C91F-C840-A99E-54A4B44F6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C4E4B-EB9A-784F-89C7-CE1FBD32C0EA}"/>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22971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5C8D-E2FB-7444-8569-DBE493329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11E58-1FE3-4E4F-8113-7D1940933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18872-CDF9-FF47-8427-66AEE6850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8D3468-C41E-FB4B-8A70-F5C5A2885613}"/>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6" name="Footer Placeholder 5">
            <a:extLst>
              <a:ext uri="{FF2B5EF4-FFF2-40B4-BE49-F238E27FC236}">
                <a16:creationId xmlns:a16="http://schemas.microsoft.com/office/drawing/2014/main" id="{70F55E1B-82A7-6841-90E6-CE3B52C63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32D9C-711E-C047-955F-5F541E9C80CF}"/>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9974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52A3-BC53-2045-B689-7C890E51B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81BCBF-612F-CC45-B326-B78869BC7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5B4E05-ADCF-6B46-BEFB-D2D620691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087145-C309-F94C-87DB-FA0F634CD257}"/>
              </a:ext>
            </a:extLst>
          </p:cNvPr>
          <p:cNvSpPr>
            <a:spLocks noGrp="1"/>
          </p:cNvSpPr>
          <p:nvPr>
            <p:ph type="dt" sz="half" idx="10"/>
          </p:nvPr>
        </p:nvSpPr>
        <p:spPr/>
        <p:txBody>
          <a:bodyPr/>
          <a:lstStyle/>
          <a:p>
            <a:fld id="{6AAC6F7F-F9C6-CB42-9F66-926566B10945}" type="datetimeFigureOut">
              <a:rPr lang="en-US" smtClean="0"/>
              <a:t>7/24/2018</a:t>
            </a:fld>
            <a:endParaRPr lang="en-US"/>
          </a:p>
        </p:txBody>
      </p:sp>
      <p:sp>
        <p:nvSpPr>
          <p:cNvPr id="6" name="Footer Placeholder 5">
            <a:extLst>
              <a:ext uri="{FF2B5EF4-FFF2-40B4-BE49-F238E27FC236}">
                <a16:creationId xmlns:a16="http://schemas.microsoft.com/office/drawing/2014/main" id="{F58603F8-971E-E34A-8C5C-A1DB2A7EE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2B9C-4AE7-3342-813C-B1FC95387FB2}"/>
              </a:ext>
            </a:extLst>
          </p:cNvPr>
          <p:cNvSpPr>
            <a:spLocks noGrp="1"/>
          </p:cNvSpPr>
          <p:nvPr>
            <p:ph type="sldNum" sz="quarter" idx="12"/>
          </p:nvPr>
        </p:nvSpPr>
        <p:spPr/>
        <p:txBody>
          <a:bodyPr/>
          <a:lstStyle/>
          <a:p>
            <a:fld id="{D59A9C3A-275E-D942-825A-34D7BD094126}" type="slidenum">
              <a:rPr lang="en-US" smtClean="0"/>
              <a:t>‹#›</a:t>
            </a:fld>
            <a:endParaRPr lang="en-US"/>
          </a:p>
        </p:txBody>
      </p:sp>
    </p:spTree>
    <p:extLst>
      <p:ext uri="{BB962C8B-B14F-4D97-AF65-F5344CB8AC3E}">
        <p14:creationId xmlns:p14="http://schemas.microsoft.com/office/powerpoint/2010/main" val="193286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B397-1375-2743-879D-2A8D121D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2AA90-7FC5-E14B-A09B-CDE33614F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5D2D1-6DEB-7B40-A496-CC3BE79C7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C6F7F-F9C6-CB42-9F66-926566B10945}" type="datetimeFigureOut">
              <a:rPr lang="en-US" smtClean="0"/>
              <a:t>7/24/2018</a:t>
            </a:fld>
            <a:endParaRPr lang="en-US"/>
          </a:p>
        </p:txBody>
      </p:sp>
      <p:sp>
        <p:nvSpPr>
          <p:cNvPr id="5" name="Footer Placeholder 4">
            <a:extLst>
              <a:ext uri="{FF2B5EF4-FFF2-40B4-BE49-F238E27FC236}">
                <a16:creationId xmlns:a16="http://schemas.microsoft.com/office/drawing/2014/main" id="{7CDC2F53-2EFF-814F-A667-FE2F008C0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CAB1F-975F-A745-84D6-5CEDD0DC3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C3A-275E-D942-825A-34D7BD094126}" type="slidenum">
              <a:rPr lang="en-US" smtClean="0"/>
              <a:t>‹#›</a:t>
            </a:fld>
            <a:endParaRPr lang="en-US"/>
          </a:p>
        </p:txBody>
      </p:sp>
    </p:spTree>
    <p:extLst>
      <p:ext uri="{BB962C8B-B14F-4D97-AF65-F5344CB8AC3E}">
        <p14:creationId xmlns:p14="http://schemas.microsoft.com/office/powerpoint/2010/main" val="136451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43672" y="19500"/>
            <a:ext cx="3816424" cy="132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7146" y="3724211"/>
            <a:ext cx="1219419" cy="1052736"/>
          </a:xfrm>
          <a:prstGeom prst="rect">
            <a:avLst/>
          </a:prstGeom>
        </p:spPr>
      </p:pic>
      <p:sp>
        <p:nvSpPr>
          <p:cNvPr id="2" name="TextBox 1">
            <a:extLst>
              <a:ext uri="{FF2B5EF4-FFF2-40B4-BE49-F238E27FC236}">
                <a16:creationId xmlns:a16="http://schemas.microsoft.com/office/drawing/2014/main" id="{024C12A6-BD93-3E49-81D0-194F425F8DB3}"/>
              </a:ext>
            </a:extLst>
          </p:cNvPr>
          <p:cNvSpPr txBox="1"/>
          <p:nvPr/>
        </p:nvSpPr>
        <p:spPr>
          <a:xfrm>
            <a:off x="477345" y="1803400"/>
            <a:ext cx="3621689" cy="2264103"/>
          </a:xfrm>
          <a:prstGeom prst="rect">
            <a:avLst/>
          </a:prstGeom>
          <a:noFill/>
        </p:spPr>
        <p:txBody>
          <a:bodyPr wrap="square" rtlCol="0">
            <a:spAutoFit/>
          </a:bodyPr>
          <a:lstStyle/>
          <a:p>
            <a:endParaRPr lang="en-US"/>
          </a:p>
        </p:txBody>
      </p:sp>
      <p:pic>
        <p:nvPicPr>
          <p:cNvPr id="8" name="Picture 7" descr="C:\Users\Teacher\Desktop\Community Cafe\Community cafe\Cafe 26th Jan 2016\DSC08718.JPG"/>
          <p:cNvPicPr/>
          <p:nvPr/>
        </p:nvPicPr>
        <p:blipFill>
          <a:blip r:embed="rId4"/>
          <a:srcRect l="10941" t="2041" r="10940"/>
          <a:stretch>
            <a:fillRect/>
          </a:stretch>
        </p:blipFill>
        <p:spPr>
          <a:xfrm>
            <a:off x="1250996" y="3651186"/>
            <a:ext cx="3157855" cy="2891790"/>
          </a:xfrm>
          <a:prstGeom prst="rect">
            <a:avLst/>
          </a:prstGeom>
          <a:noFill/>
          <a:ln>
            <a:noFill/>
            <a:prstDash/>
          </a:ln>
        </p:spPr>
      </p:pic>
      <p:pic>
        <p:nvPicPr>
          <p:cNvPr id="9" name="Picture 8" descr="C:\Users\Teacher\Desktop\Community Cafe\Community cafe\Cafe 23.2.16\DSC08922.JPG"/>
          <p:cNvPicPr/>
          <p:nvPr/>
        </p:nvPicPr>
        <p:blipFill>
          <a:blip r:embed="rId5"/>
          <a:srcRect t="32122" r="3065"/>
          <a:stretch>
            <a:fillRect/>
          </a:stretch>
        </p:blipFill>
        <p:spPr>
          <a:xfrm>
            <a:off x="4835842" y="3724211"/>
            <a:ext cx="5474806" cy="2745740"/>
          </a:xfrm>
          <a:prstGeom prst="rect">
            <a:avLst/>
          </a:prstGeom>
          <a:noFill/>
          <a:ln>
            <a:noFill/>
            <a:prstDash/>
          </a:ln>
        </p:spPr>
      </p:pic>
      <p:pic>
        <p:nvPicPr>
          <p:cNvPr id="10" name="Picture 9" descr="C:\Users\Teacher\Desktop\Community Cafe\Community cafe\Cafe 23.2.16\DSC08910.JPG"/>
          <p:cNvPicPr/>
          <p:nvPr/>
        </p:nvPicPr>
        <p:blipFill>
          <a:blip r:embed="rId6"/>
          <a:srcRect l="10055" t="22267" r="26452" b="32746"/>
          <a:stretch>
            <a:fillRect/>
          </a:stretch>
        </p:blipFill>
        <p:spPr>
          <a:xfrm>
            <a:off x="1174860" y="526733"/>
            <a:ext cx="2703458" cy="2761615"/>
          </a:xfrm>
          <a:prstGeom prst="rect">
            <a:avLst/>
          </a:prstGeom>
          <a:noFill/>
          <a:ln>
            <a:noFill/>
            <a:prstDash/>
          </a:ln>
        </p:spPr>
      </p:pic>
      <p:pic>
        <p:nvPicPr>
          <p:cNvPr id="12" name="Picture 11" descr="C:\Users\Teacher\Desktop\DSC09522.JPG"/>
          <p:cNvPicPr/>
          <p:nvPr/>
        </p:nvPicPr>
        <p:blipFill rotWithShape="1">
          <a:blip r:embed="rId7" cstate="print">
            <a:extLst>
              <a:ext uri="{28A0092B-C50C-407E-A947-70E740481C1C}">
                <a14:useLocalDpi xmlns:a14="http://schemas.microsoft.com/office/drawing/2010/main" val="0"/>
              </a:ext>
            </a:extLst>
          </a:blip>
          <a:srcRect b="16023"/>
          <a:stretch/>
        </p:blipFill>
        <p:spPr bwMode="auto">
          <a:xfrm>
            <a:off x="4373093" y="401639"/>
            <a:ext cx="2948074" cy="2886709"/>
          </a:xfrm>
          <a:prstGeom prst="rect">
            <a:avLst/>
          </a:prstGeom>
          <a:noFill/>
          <a:ln>
            <a:noFill/>
          </a:ln>
          <a:extLst>
            <a:ext uri="{53640926-AAD7-44D8-BBD7-CCE9431645EC}">
              <a14:shadowObscured xmlns:a14="http://schemas.microsoft.com/office/drawing/2010/main"/>
            </a:ext>
          </a:extLst>
        </p:spPr>
      </p:pic>
      <p:pic>
        <p:nvPicPr>
          <p:cNvPr id="14" name="Picture 13" descr="C:\Users\Teacher\Desktop\Community Cafe\Community cafe\Cafe 26th Jan 2016\DSC08783.JPG"/>
          <p:cNvPicPr/>
          <p:nvPr/>
        </p:nvPicPr>
        <p:blipFill rotWithShape="1">
          <a:blip r:embed="rId8"/>
          <a:srcRect l="18709" t="16516" r="31846" b="-2969"/>
          <a:stretch/>
        </p:blipFill>
        <p:spPr bwMode="auto">
          <a:xfrm>
            <a:off x="7767698" y="513398"/>
            <a:ext cx="2542950" cy="2774950"/>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2223" y="6213829"/>
            <a:ext cx="1649267" cy="512243"/>
          </a:xfrm>
          <a:prstGeom prst="rect">
            <a:avLst/>
          </a:prstGeom>
        </p:spPr>
      </p:pic>
      <p:sp>
        <p:nvSpPr>
          <p:cNvPr id="16" name="TextBox 15"/>
          <p:cNvSpPr txBox="1"/>
          <p:nvPr/>
        </p:nvSpPr>
        <p:spPr>
          <a:xfrm>
            <a:off x="10462224" y="1803400"/>
            <a:ext cx="1649266" cy="1200329"/>
          </a:xfrm>
          <a:prstGeom prst="rect">
            <a:avLst/>
          </a:prstGeom>
          <a:noFill/>
        </p:spPr>
        <p:txBody>
          <a:bodyPr wrap="square" rtlCol="0">
            <a:spAutoFit/>
          </a:bodyPr>
          <a:lstStyle/>
          <a:p>
            <a:r>
              <a:rPr lang="en-IE" b="1" dirty="0" smtClean="0">
                <a:latin typeface="Arial" panose="020B0604020202020204" pitchFamily="34" charset="0"/>
                <a:cs typeface="Arial" panose="020B0604020202020204" pitchFamily="34" charset="0"/>
              </a:rPr>
              <a:t>Ulva Primary School Community Cafe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7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195</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Morag Redford</dc:creator>
  <cp:lastModifiedBy>Morag Redford</cp:lastModifiedBy>
  <cp:revision>4</cp:revision>
  <dcterms:created xsi:type="dcterms:W3CDTF">2018-07-20T14:58:35Z</dcterms:created>
  <dcterms:modified xsi:type="dcterms:W3CDTF">2018-07-24T12:30:47Z</dcterms:modified>
</cp:coreProperties>
</file>