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66"/>
  </p:notesMasterIdLst>
  <p:handoutMasterIdLst>
    <p:handoutMasterId r:id="rId67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19" r:id="rId58"/>
    <p:sldId id="320" r:id="rId59"/>
    <p:sldId id="322" r:id="rId60"/>
    <p:sldId id="323" r:id="rId61"/>
    <p:sldId id="324" r:id="rId62"/>
    <p:sldId id="325" r:id="rId63"/>
    <p:sldId id="326" r:id="rId64"/>
    <p:sldId id="321" r:id="rId6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00"/>
    <a:srgbClr val="CCFFCC"/>
    <a:srgbClr val="0066FF"/>
    <a:srgbClr val="3366FF"/>
    <a:srgbClr val="FFCC66"/>
    <a:srgbClr val="FF99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37" autoAdjust="0"/>
    <p:restoredTop sz="94660" autoAdjust="0"/>
  </p:normalViewPr>
  <p:slideViewPr>
    <p:cSldViewPr>
      <p:cViewPr>
        <p:scale>
          <a:sx n="75" d="100"/>
          <a:sy n="75" d="100"/>
        </p:scale>
        <p:origin x="-2580" y="-1104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  <p:sld r:id="rId56" collapse="1"/>
      <p:sld r:id="rId57" collapse="1"/>
      <p:sld r:id="rId58" collapse="1"/>
      <p:sld r:id="rId59" collapse="1"/>
      <p:sld r:id="rId60" collapse="1"/>
      <p:sld r:id="rId61" collapse="1"/>
      <p:sld r:id="rId62" collapse="1"/>
      <p:sld r:id="rId63" collapse="1"/>
      <p:sld r:id="rId64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26" Type="http://schemas.openxmlformats.org/officeDocument/2006/relationships/slide" Target="slides/slide26.xml"/><Relationship Id="rId39" Type="http://schemas.openxmlformats.org/officeDocument/2006/relationships/slide" Target="slides/slide39.xml"/><Relationship Id="rId21" Type="http://schemas.openxmlformats.org/officeDocument/2006/relationships/slide" Target="slides/slide21.xml"/><Relationship Id="rId34" Type="http://schemas.openxmlformats.org/officeDocument/2006/relationships/slide" Target="slides/slide34.xml"/><Relationship Id="rId42" Type="http://schemas.openxmlformats.org/officeDocument/2006/relationships/slide" Target="slides/slide42.xml"/><Relationship Id="rId47" Type="http://schemas.openxmlformats.org/officeDocument/2006/relationships/slide" Target="slides/slide47.xml"/><Relationship Id="rId50" Type="http://schemas.openxmlformats.org/officeDocument/2006/relationships/slide" Target="slides/slide50.xml"/><Relationship Id="rId55" Type="http://schemas.openxmlformats.org/officeDocument/2006/relationships/slide" Target="slides/slide55.xml"/><Relationship Id="rId63" Type="http://schemas.openxmlformats.org/officeDocument/2006/relationships/slide" Target="slides/slide63.xml"/><Relationship Id="rId7" Type="http://schemas.openxmlformats.org/officeDocument/2006/relationships/slide" Target="slides/slide7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20" Type="http://schemas.openxmlformats.org/officeDocument/2006/relationships/slide" Target="slides/slide20.xml"/><Relationship Id="rId29" Type="http://schemas.openxmlformats.org/officeDocument/2006/relationships/slide" Target="slides/slide29.xml"/><Relationship Id="rId41" Type="http://schemas.openxmlformats.org/officeDocument/2006/relationships/slide" Target="slides/slide41.xml"/><Relationship Id="rId54" Type="http://schemas.openxmlformats.org/officeDocument/2006/relationships/slide" Target="slides/slide54.xml"/><Relationship Id="rId62" Type="http://schemas.openxmlformats.org/officeDocument/2006/relationships/slide" Target="slides/slide6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24" Type="http://schemas.openxmlformats.org/officeDocument/2006/relationships/slide" Target="slides/slide24.xml"/><Relationship Id="rId32" Type="http://schemas.openxmlformats.org/officeDocument/2006/relationships/slide" Target="slides/slide32.xml"/><Relationship Id="rId37" Type="http://schemas.openxmlformats.org/officeDocument/2006/relationships/slide" Target="slides/slide37.xml"/><Relationship Id="rId40" Type="http://schemas.openxmlformats.org/officeDocument/2006/relationships/slide" Target="slides/slide40.xml"/><Relationship Id="rId45" Type="http://schemas.openxmlformats.org/officeDocument/2006/relationships/slide" Target="slides/slide45.xml"/><Relationship Id="rId53" Type="http://schemas.openxmlformats.org/officeDocument/2006/relationships/slide" Target="slides/slide53.xml"/><Relationship Id="rId58" Type="http://schemas.openxmlformats.org/officeDocument/2006/relationships/slide" Target="slides/slide58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23" Type="http://schemas.openxmlformats.org/officeDocument/2006/relationships/slide" Target="slides/slide23.xml"/><Relationship Id="rId28" Type="http://schemas.openxmlformats.org/officeDocument/2006/relationships/slide" Target="slides/slide28.xml"/><Relationship Id="rId36" Type="http://schemas.openxmlformats.org/officeDocument/2006/relationships/slide" Target="slides/slide36.xml"/><Relationship Id="rId49" Type="http://schemas.openxmlformats.org/officeDocument/2006/relationships/slide" Target="slides/slide49.xml"/><Relationship Id="rId57" Type="http://schemas.openxmlformats.org/officeDocument/2006/relationships/slide" Target="slides/slide57.xml"/><Relationship Id="rId61" Type="http://schemas.openxmlformats.org/officeDocument/2006/relationships/slide" Target="slides/slide61.xml"/><Relationship Id="rId10" Type="http://schemas.openxmlformats.org/officeDocument/2006/relationships/slide" Target="slides/slide10.xml"/><Relationship Id="rId19" Type="http://schemas.openxmlformats.org/officeDocument/2006/relationships/slide" Target="slides/slide19.xml"/><Relationship Id="rId31" Type="http://schemas.openxmlformats.org/officeDocument/2006/relationships/slide" Target="slides/slide31.xml"/><Relationship Id="rId44" Type="http://schemas.openxmlformats.org/officeDocument/2006/relationships/slide" Target="slides/slide44.xml"/><Relationship Id="rId52" Type="http://schemas.openxmlformats.org/officeDocument/2006/relationships/slide" Target="slides/slide52.xml"/><Relationship Id="rId60" Type="http://schemas.openxmlformats.org/officeDocument/2006/relationships/slide" Target="slides/slide60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Relationship Id="rId22" Type="http://schemas.openxmlformats.org/officeDocument/2006/relationships/slide" Target="slides/slide22.xml"/><Relationship Id="rId27" Type="http://schemas.openxmlformats.org/officeDocument/2006/relationships/slide" Target="slides/slide27.xml"/><Relationship Id="rId30" Type="http://schemas.openxmlformats.org/officeDocument/2006/relationships/slide" Target="slides/slide30.xml"/><Relationship Id="rId35" Type="http://schemas.openxmlformats.org/officeDocument/2006/relationships/slide" Target="slides/slide35.xml"/><Relationship Id="rId43" Type="http://schemas.openxmlformats.org/officeDocument/2006/relationships/slide" Target="slides/slide43.xml"/><Relationship Id="rId48" Type="http://schemas.openxmlformats.org/officeDocument/2006/relationships/slide" Target="slides/slide48.xml"/><Relationship Id="rId56" Type="http://schemas.openxmlformats.org/officeDocument/2006/relationships/slide" Target="slides/slide56.xml"/><Relationship Id="rId64" Type="http://schemas.openxmlformats.org/officeDocument/2006/relationships/slide" Target="slides/slide64.xml"/><Relationship Id="rId8" Type="http://schemas.openxmlformats.org/officeDocument/2006/relationships/slide" Target="slides/slide8.xml"/><Relationship Id="rId51" Type="http://schemas.openxmlformats.org/officeDocument/2006/relationships/slide" Target="slides/slide51.xml"/><Relationship Id="rId3" Type="http://schemas.openxmlformats.org/officeDocument/2006/relationships/slide" Target="slides/slide3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5" Type="http://schemas.openxmlformats.org/officeDocument/2006/relationships/slide" Target="slides/slide25.xml"/><Relationship Id="rId33" Type="http://schemas.openxmlformats.org/officeDocument/2006/relationships/slide" Target="slides/slide33.xml"/><Relationship Id="rId38" Type="http://schemas.openxmlformats.org/officeDocument/2006/relationships/slide" Target="slides/slide38.xml"/><Relationship Id="rId46" Type="http://schemas.openxmlformats.org/officeDocument/2006/relationships/slide" Target="slides/slide46.xml"/><Relationship Id="rId59" Type="http://schemas.openxmlformats.org/officeDocument/2006/relationships/slide" Target="slides/slide5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>
            <a:lvl1pPr algn="l" defTabSz="96678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b" anchorCtr="0" compatLnSpc="1">
            <a:prstTxWarp prst="textNoShape">
              <a:avLst/>
            </a:prstTxWarp>
          </a:bodyPr>
          <a:lstStyle>
            <a:lvl1pPr algn="l" defTabSz="96678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EF7978D-DF7D-4583-A6FD-AFFB52565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>
            <a:lvl1pPr algn="l" defTabSz="966788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b" anchorCtr="0" compatLnSpc="1">
            <a:prstTxWarp prst="textNoShape">
              <a:avLst/>
            </a:prstTxWarp>
          </a:bodyPr>
          <a:lstStyle>
            <a:lvl1pPr algn="l" defTabSz="966788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/>
            </a:lvl1pPr>
          </a:lstStyle>
          <a:p>
            <a:pPr>
              <a:defRPr/>
            </a:pPr>
            <a:fld id="{4F973320-4197-42C2-A4C3-20DE78CFE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64E9DE-F7DE-4F24-B1E9-8341D0958398}" type="slidenum">
              <a:rPr lang="en-US"/>
              <a:pPr/>
              <a:t>2</a:t>
            </a:fld>
            <a:endParaRPr lang="en-US"/>
          </a:p>
        </p:txBody>
      </p:sp>
      <p:sp>
        <p:nvSpPr>
          <p:cNvPr id="61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3FCD2C-1195-4713-BA0C-9E143B54C3AD}" type="slidenum">
              <a:rPr lang="en-US"/>
              <a:pPr/>
              <a:t>11</a:t>
            </a:fld>
            <a:endParaRPr lang="en-US"/>
          </a:p>
        </p:txBody>
      </p:sp>
      <p:sp>
        <p:nvSpPr>
          <p:cNvPr id="67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AC5BF0-8923-4DF5-8870-516ACA80634A}" type="slidenum">
              <a:rPr lang="en-US"/>
              <a:pPr/>
              <a:t>12</a:t>
            </a:fld>
            <a:endParaRPr lang="en-US"/>
          </a:p>
        </p:txBody>
      </p:sp>
      <p:sp>
        <p:nvSpPr>
          <p:cNvPr id="67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A14A09-5D9E-448E-8F27-F8A9FFF87DEA}" type="slidenum">
              <a:rPr lang="en-US"/>
              <a:pPr/>
              <a:t>13</a:t>
            </a:fld>
            <a:endParaRPr lang="en-US"/>
          </a:p>
        </p:txBody>
      </p:sp>
      <p:sp>
        <p:nvSpPr>
          <p:cNvPr id="67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C83447-53B1-47D1-9DF7-67BCBE90C33D}" type="slidenum">
              <a:rPr lang="en-US"/>
              <a:pPr/>
              <a:t>14</a:t>
            </a:fld>
            <a:endParaRPr lang="en-US"/>
          </a:p>
        </p:txBody>
      </p:sp>
      <p:sp>
        <p:nvSpPr>
          <p:cNvPr id="67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E585A3-B5CD-426B-8F26-387F3455A8AF}" type="slidenum">
              <a:rPr lang="en-US"/>
              <a:pPr/>
              <a:t>15</a:t>
            </a:fld>
            <a:endParaRPr lang="en-US"/>
          </a:p>
        </p:txBody>
      </p:sp>
      <p:sp>
        <p:nvSpPr>
          <p:cNvPr id="68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1AF5FB-49F3-4449-B77B-0951194F5B21}" type="slidenum">
              <a:rPr lang="en-US"/>
              <a:pPr/>
              <a:t>16</a:t>
            </a:fld>
            <a:endParaRPr lang="en-US"/>
          </a:p>
        </p:txBody>
      </p:sp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154314-89D1-4A3E-9DA3-823C92D846CA}" type="slidenum">
              <a:rPr lang="en-US"/>
              <a:pPr/>
              <a:t>17</a:t>
            </a:fld>
            <a:endParaRPr lang="en-US"/>
          </a:p>
        </p:txBody>
      </p:sp>
      <p:sp>
        <p:nvSpPr>
          <p:cNvPr id="69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6C5D5D-C788-448B-88D1-6D44764E6BEB}" type="slidenum">
              <a:rPr lang="en-US"/>
              <a:pPr/>
              <a:t>18</a:t>
            </a:fld>
            <a:endParaRPr lang="en-US"/>
          </a:p>
        </p:txBody>
      </p:sp>
      <p:sp>
        <p:nvSpPr>
          <p:cNvPr id="69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216204-6DD1-42D0-8DD8-4AC8C7927FA3}" type="slidenum">
              <a:rPr lang="en-US"/>
              <a:pPr/>
              <a:t>19</a:t>
            </a:fld>
            <a:endParaRPr lang="en-US"/>
          </a:p>
        </p:txBody>
      </p:sp>
      <p:sp>
        <p:nvSpPr>
          <p:cNvPr id="72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92BEBB-9326-49B2-B3A0-363B1BE3244A}" type="slidenum">
              <a:rPr lang="en-US"/>
              <a:pPr/>
              <a:t>20</a:t>
            </a:fld>
            <a:endParaRPr lang="en-US"/>
          </a:p>
        </p:txBody>
      </p:sp>
      <p:sp>
        <p:nvSpPr>
          <p:cNvPr id="70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0C8547-54B6-4ABA-B45F-4D8332C241E9}" type="slidenum">
              <a:rPr lang="en-US"/>
              <a:pPr/>
              <a:t>3</a:t>
            </a:fld>
            <a:endParaRPr lang="en-US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579C25-04C9-41F1-9AEF-916343A8E1C9}" type="slidenum">
              <a:rPr lang="en-US"/>
              <a:pPr/>
              <a:t>21</a:t>
            </a:fld>
            <a:endParaRPr lang="en-US"/>
          </a:p>
        </p:txBody>
      </p:sp>
      <p:sp>
        <p:nvSpPr>
          <p:cNvPr id="71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84BC84-C363-430A-9C79-BC22CFAD7EA0}" type="slidenum">
              <a:rPr lang="en-US"/>
              <a:pPr/>
              <a:t>22</a:t>
            </a:fld>
            <a:endParaRPr lang="en-US"/>
          </a:p>
        </p:txBody>
      </p:sp>
      <p:sp>
        <p:nvSpPr>
          <p:cNvPr id="71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5CF16F-56A3-4985-95BE-B2D2BA1ED302}" type="slidenum">
              <a:rPr lang="en-US"/>
              <a:pPr/>
              <a:t>23</a:t>
            </a:fld>
            <a:endParaRPr lang="en-US"/>
          </a:p>
        </p:txBody>
      </p:sp>
      <p:sp>
        <p:nvSpPr>
          <p:cNvPr id="71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16FE2B-5198-4501-9B58-BF1167124F1A}" type="slidenum">
              <a:rPr lang="en-US"/>
              <a:pPr/>
              <a:t>24</a:t>
            </a:fld>
            <a:endParaRPr lang="en-US"/>
          </a:p>
        </p:txBody>
      </p:sp>
      <p:sp>
        <p:nvSpPr>
          <p:cNvPr id="71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095FBF-2FFD-4F37-BECC-322C88CBB4E5}" type="slidenum">
              <a:rPr lang="en-US"/>
              <a:pPr/>
              <a:t>25</a:t>
            </a:fld>
            <a:endParaRPr lang="en-US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9FF4ED-8564-47B9-8986-C8ACC9DB10B1}" type="slidenum">
              <a:rPr lang="en-US"/>
              <a:pPr/>
              <a:t>26</a:t>
            </a:fld>
            <a:endParaRPr lang="en-U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9BC1C5-2E4E-4773-B7BE-B361736184EB}" type="slidenum">
              <a:rPr lang="en-US"/>
              <a:pPr/>
              <a:t>27</a:t>
            </a:fld>
            <a:endParaRPr lang="en-US"/>
          </a:p>
        </p:txBody>
      </p:sp>
      <p:sp>
        <p:nvSpPr>
          <p:cNvPr id="76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6FBBC7-69B1-4565-8E61-FE2223920FC0}" type="slidenum">
              <a:rPr lang="en-US"/>
              <a:pPr/>
              <a:t>28</a:t>
            </a:fld>
            <a:endParaRPr lang="en-US"/>
          </a:p>
        </p:txBody>
      </p:sp>
      <p:sp>
        <p:nvSpPr>
          <p:cNvPr id="74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E7CFC-B932-4DB5-AED2-982E17722B6F}" type="slidenum">
              <a:rPr lang="en-US"/>
              <a:pPr/>
              <a:t>29</a:t>
            </a:fld>
            <a:endParaRPr lang="en-US"/>
          </a:p>
        </p:txBody>
      </p:sp>
      <p:sp>
        <p:nvSpPr>
          <p:cNvPr id="74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3C957B-6734-48BE-80C4-2BA2900E4DE4}" type="slidenum">
              <a:rPr lang="en-US"/>
              <a:pPr/>
              <a:t>30</a:t>
            </a:fld>
            <a:endParaRPr lang="en-US"/>
          </a:p>
        </p:txBody>
      </p:sp>
      <p:sp>
        <p:nvSpPr>
          <p:cNvPr id="74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DBE99D-E524-4438-86F1-0E2987449DCF}" type="slidenum">
              <a:rPr lang="en-US"/>
              <a:pPr/>
              <a:t>4</a:t>
            </a:fld>
            <a:endParaRPr lang="en-US"/>
          </a:p>
        </p:txBody>
      </p:sp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F02FF1-0B86-4DAC-AB42-9D4CB0C86A83}" type="slidenum">
              <a:rPr lang="en-US"/>
              <a:pPr/>
              <a:t>31</a:t>
            </a:fld>
            <a:endParaRPr lang="en-US"/>
          </a:p>
        </p:txBody>
      </p:sp>
      <p:sp>
        <p:nvSpPr>
          <p:cNvPr id="77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890182-918B-4A87-BA31-1526FEEF7B1C}" type="slidenum">
              <a:rPr lang="en-US"/>
              <a:pPr/>
              <a:t>32</a:t>
            </a:fld>
            <a:endParaRPr lang="en-US"/>
          </a:p>
        </p:txBody>
      </p:sp>
      <p:sp>
        <p:nvSpPr>
          <p:cNvPr id="75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96B361-2F30-4483-9751-5A5E9C528DFF}" type="slidenum">
              <a:rPr lang="en-US"/>
              <a:pPr/>
              <a:t>33</a:t>
            </a:fld>
            <a:endParaRPr lang="en-US"/>
          </a:p>
        </p:txBody>
      </p:sp>
      <p:sp>
        <p:nvSpPr>
          <p:cNvPr id="75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877635-A15E-48FB-A9E6-591BC35ABAE3}" type="slidenum">
              <a:rPr lang="en-US"/>
              <a:pPr/>
              <a:t>34</a:t>
            </a:fld>
            <a:endParaRPr lang="en-US"/>
          </a:p>
        </p:txBody>
      </p:sp>
      <p:sp>
        <p:nvSpPr>
          <p:cNvPr id="78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77737F-36AF-4616-9DFF-A67E663C0800}" type="slidenum">
              <a:rPr lang="en-US"/>
              <a:pPr/>
              <a:t>35</a:t>
            </a:fld>
            <a:endParaRPr lang="en-US"/>
          </a:p>
        </p:txBody>
      </p:sp>
      <p:sp>
        <p:nvSpPr>
          <p:cNvPr id="78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78DCDA-D749-4F59-A7E4-4A1BA455F1B6}" type="slidenum">
              <a:rPr lang="en-US"/>
              <a:pPr/>
              <a:t>36</a:t>
            </a:fld>
            <a:endParaRPr lang="en-US"/>
          </a:p>
        </p:txBody>
      </p:sp>
      <p:sp>
        <p:nvSpPr>
          <p:cNvPr id="86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DDB7A0-DA6A-434E-B474-3CE556F0C6BE}" type="slidenum">
              <a:rPr lang="en-US"/>
              <a:pPr/>
              <a:t>37</a:t>
            </a:fld>
            <a:endParaRPr lang="en-US"/>
          </a:p>
        </p:txBody>
      </p:sp>
      <p:sp>
        <p:nvSpPr>
          <p:cNvPr id="78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7C13B4-85B0-4D3B-AEDE-440CB25656B9}" type="slidenum">
              <a:rPr lang="en-US"/>
              <a:pPr/>
              <a:t>38</a:t>
            </a:fld>
            <a:endParaRPr lang="en-US"/>
          </a:p>
        </p:txBody>
      </p:sp>
      <p:sp>
        <p:nvSpPr>
          <p:cNvPr id="78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97FAA8-EFD5-4AB0-BFFF-2D1601D8EE54}" type="slidenum">
              <a:rPr lang="en-US"/>
              <a:pPr/>
              <a:t>39</a:t>
            </a:fld>
            <a:endParaRPr lang="en-US"/>
          </a:p>
        </p:txBody>
      </p:sp>
      <p:sp>
        <p:nvSpPr>
          <p:cNvPr id="80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F61CB3-587D-4153-8057-80C6ED4B477F}" type="slidenum">
              <a:rPr lang="en-US"/>
              <a:pPr/>
              <a:t>40</a:t>
            </a:fld>
            <a:endParaRPr lang="en-US"/>
          </a:p>
        </p:txBody>
      </p:sp>
      <p:sp>
        <p:nvSpPr>
          <p:cNvPr id="80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BFEA21-C7B5-4383-AFB0-580770C8081B}" type="slidenum">
              <a:rPr lang="en-US"/>
              <a:pPr/>
              <a:t>5</a:t>
            </a:fld>
            <a:endParaRPr lang="en-US"/>
          </a:p>
        </p:txBody>
      </p:sp>
      <p:sp>
        <p:nvSpPr>
          <p:cNvPr id="68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4CD038-B8B4-4A65-8603-2EBA817FBEB1}" type="slidenum">
              <a:rPr lang="en-US"/>
              <a:pPr/>
              <a:t>41</a:t>
            </a:fld>
            <a:endParaRPr lang="en-US"/>
          </a:p>
        </p:txBody>
      </p:sp>
      <p:sp>
        <p:nvSpPr>
          <p:cNvPr id="81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6E3D6A-0C76-4235-9275-DBC2FBBB70E7}" type="slidenum">
              <a:rPr lang="en-US"/>
              <a:pPr/>
              <a:t>42</a:t>
            </a:fld>
            <a:endParaRPr lang="en-US"/>
          </a:p>
        </p:txBody>
      </p:sp>
      <p:sp>
        <p:nvSpPr>
          <p:cNvPr id="79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EE7E72-0146-4359-8521-3BFC15D92AFD}" type="slidenum">
              <a:rPr lang="en-US"/>
              <a:pPr/>
              <a:t>43</a:t>
            </a:fld>
            <a:endParaRPr lang="en-US"/>
          </a:p>
        </p:txBody>
      </p:sp>
      <p:sp>
        <p:nvSpPr>
          <p:cNvPr id="82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705FF5-CEC2-4CB3-A4D5-11F12D6D3D8D}" type="slidenum">
              <a:rPr lang="en-US"/>
              <a:pPr/>
              <a:t>44</a:t>
            </a:fld>
            <a:endParaRPr lang="en-US"/>
          </a:p>
        </p:txBody>
      </p:sp>
      <p:sp>
        <p:nvSpPr>
          <p:cNvPr id="82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7E1553-12AA-41C7-89B2-CE7A758489C4}" type="slidenum">
              <a:rPr lang="en-US"/>
              <a:pPr/>
              <a:t>45</a:t>
            </a:fld>
            <a:endParaRPr lang="en-US"/>
          </a:p>
        </p:txBody>
      </p:sp>
      <p:sp>
        <p:nvSpPr>
          <p:cNvPr id="82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3BB3BB-7B8D-4682-ADB8-3D0639ED1812}" type="slidenum">
              <a:rPr lang="en-US"/>
              <a:pPr/>
              <a:t>46</a:t>
            </a:fld>
            <a:endParaRPr lang="en-US"/>
          </a:p>
        </p:txBody>
      </p:sp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B4B988-E9CE-40F5-80C8-9057968AC74C}" type="slidenum">
              <a:rPr lang="en-US"/>
              <a:pPr/>
              <a:t>47</a:t>
            </a:fld>
            <a:endParaRPr lang="en-US"/>
          </a:p>
        </p:txBody>
      </p:sp>
      <p:sp>
        <p:nvSpPr>
          <p:cNvPr id="79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8BD8A2-25BC-42B4-BA8A-87603E568F38}" type="slidenum">
              <a:rPr lang="en-US"/>
              <a:pPr/>
              <a:t>48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8D6484-666F-4B64-B1AC-2BE3EA17BFF8}" type="slidenum">
              <a:rPr lang="en-US"/>
              <a:pPr/>
              <a:t>49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C2365A-5B72-4752-83F4-5CB7F3863436}" type="slidenum">
              <a:rPr lang="en-US"/>
              <a:pPr/>
              <a:t>50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708FCD-E0D2-4659-9F3A-5AFB641D8463}" type="slidenum">
              <a:rPr lang="en-US"/>
              <a:pPr/>
              <a:t>6</a:t>
            </a:fld>
            <a:endParaRPr lang="en-US"/>
          </a:p>
        </p:txBody>
      </p:sp>
      <p:sp>
        <p:nvSpPr>
          <p:cNvPr id="66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47FC4E-58AD-490B-9B7D-661DCE753ED6}" type="slidenum">
              <a:rPr lang="en-US"/>
              <a:pPr/>
              <a:t>51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E68ADB-8178-4763-B837-75252F367E91}" type="slidenum">
              <a:rPr lang="en-US"/>
              <a:pPr/>
              <a:t>52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0F46B3-53F3-4618-94BE-CC5A900FE143}" type="slidenum">
              <a:rPr lang="en-US"/>
              <a:pPr/>
              <a:t>53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8C190A-BA0E-416B-8DF2-10000B2F8A35}" type="slidenum">
              <a:rPr lang="en-US"/>
              <a:pPr/>
              <a:t>54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BD2948-5C32-409C-92BC-28078487397A}" type="slidenum">
              <a:rPr lang="en-US"/>
              <a:pPr/>
              <a:t>55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91B11A-7270-4F10-8EE7-6B6F81466255}" type="slidenum">
              <a:rPr lang="en-US"/>
              <a:pPr/>
              <a:t>56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08F0E7-5392-47B7-977D-4A6CD5859C04}" type="slidenum">
              <a:rPr lang="en-US"/>
              <a:pPr/>
              <a:t>57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CDB6C4-9DCF-4666-A314-0723808BA5DC}" type="slidenum">
              <a:rPr lang="en-US"/>
              <a:pPr/>
              <a:t>58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BE03D8-A281-484D-8973-9BF7F39C25F6}" type="slidenum">
              <a:rPr lang="en-US"/>
              <a:pPr/>
              <a:t>59</a:t>
            </a:fld>
            <a:endParaRPr lang="en-US"/>
          </a:p>
        </p:txBody>
      </p:sp>
      <p:sp>
        <p:nvSpPr>
          <p:cNvPr id="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BAE724-C097-4977-AD22-DBCA29545181}" type="slidenum">
              <a:rPr lang="en-US"/>
              <a:pPr/>
              <a:t>60</a:t>
            </a:fld>
            <a:endParaRPr lang="en-US"/>
          </a:p>
        </p:txBody>
      </p:sp>
      <p:sp>
        <p:nvSpPr>
          <p:cNvPr id="83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C29D0D-5E3B-43B8-B100-AD1B1856B996}" type="slidenum">
              <a:rPr lang="en-US"/>
              <a:pPr/>
              <a:t>7</a:t>
            </a:fld>
            <a:endParaRPr lang="en-US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B6BBB6-3880-482C-81B4-A4A6A7BF262F}" type="slidenum">
              <a:rPr lang="en-US"/>
              <a:pPr/>
              <a:t>61</a:t>
            </a:fld>
            <a:endParaRPr lang="en-US"/>
          </a:p>
        </p:txBody>
      </p:sp>
      <p:sp>
        <p:nvSpPr>
          <p:cNvPr id="83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EA0831-E6D3-45B9-AA81-13281C6ED889}" type="slidenum">
              <a:rPr lang="en-US"/>
              <a:pPr/>
              <a:t>62</a:t>
            </a:fld>
            <a:endParaRPr lang="en-US"/>
          </a:p>
        </p:txBody>
      </p:sp>
      <p:sp>
        <p:nvSpPr>
          <p:cNvPr id="84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A4C281-8875-4635-9323-8A8DDBC89F76}" type="slidenum">
              <a:rPr lang="en-US"/>
              <a:pPr/>
              <a:t>63</a:t>
            </a:fld>
            <a:endParaRPr lang="en-US"/>
          </a:p>
        </p:txBody>
      </p:sp>
      <p:sp>
        <p:nvSpPr>
          <p:cNvPr id="84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F9B049-5F75-4574-8641-59C2F8D75F2C}" type="slidenum">
              <a:rPr lang="en-US"/>
              <a:pPr/>
              <a:t>64</a:t>
            </a:fld>
            <a:endParaRPr lang="en-US"/>
          </a:p>
        </p:txBody>
      </p:sp>
      <p:sp>
        <p:nvSpPr>
          <p:cNvPr id="88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EA421C-E232-4633-915E-F78BE077581A}" type="slidenum">
              <a:rPr lang="en-US"/>
              <a:pPr/>
              <a:t>8</a:t>
            </a:fld>
            <a:endParaRPr lang="en-US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EEDC1F-8992-48AB-97BB-2E5E638790B4}" type="slidenum">
              <a:rPr lang="en-US"/>
              <a:pPr/>
              <a:t>9</a:t>
            </a:fld>
            <a:endParaRPr lang="en-US"/>
          </a:p>
        </p:txBody>
      </p:sp>
      <p:sp>
        <p:nvSpPr>
          <p:cNvPr id="66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0D1776-A152-49CF-8C7A-410C200E3325}" type="slidenum">
              <a:rPr lang="en-US"/>
              <a:pPr/>
              <a:t>10</a:t>
            </a:fld>
            <a:endParaRPr lang="en-US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5900" y="944563"/>
            <a:ext cx="8677275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431800" y="800100"/>
            <a:ext cx="81534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533400" y="6248400"/>
            <a:ext cx="81534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1030" name="Picture 9" descr="MSU_cathea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238" y="6308725"/>
            <a:ext cx="9715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7"/>
          <p:cNvSpPr>
            <a:spLocks noChangeShapeType="1"/>
          </p:cNvSpPr>
          <p:nvPr userDrawn="1"/>
        </p:nvSpPr>
        <p:spPr bwMode="auto">
          <a:xfrm>
            <a:off x="431800" y="800100"/>
            <a:ext cx="81534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0" name="Line 8"/>
          <p:cNvSpPr>
            <a:spLocks noChangeShapeType="1"/>
          </p:cNvSpPr>
          <p:nvPr userDrawn="1"/>
        </p:nvSpPr>
        <p:spPr bwMode="auto">
          <a:xfrm>
            <a:off x="533400" y="6248400"/>
            <a:ext cx="81534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1033" name="Picture 9" descr="MSU_cathead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238" y="6308725"/>
            <a:ext cx="9715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 userDrawn="1"/>
        </p:nvSpPr>
        <p:spPr>
          <a:xfrm>
            <a:off x="2417763" y="6313488"/>
            <a:ext cx="4279900" cy="457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200" b="1" dirty="0" smtClean="0"/>
              <a:t>EELE </a:t>
            </a:r>
            <a:r>
              <a:rPr lang="en-US" sz="1200" b="1" dirty="0" smtClean="0"/>
              <a:t>461/561 </a:t>
            </a:r>
            <a:r>
              <a:rPr lang="en-US" sz="1200" b="1" dirty="0"/>
              <a:t>– </a:t>
            </a:r>
            <a:r>
              <a:rPr lang="en-US" sz="1200" b="1" dirty="0" smtClean="0"/>
              <a:t>Digital System Design</a:t>
            </a:r>
            <a:endParaRPr lang="en-US" sz="1200" b="1" dirty="0"/>
          </a:p>
          <a:p>
            <a:pPr algn="ctr" eaLnBrk="0" hangingPunct="0">
              <a:defRPr/>
            </a:pPr>
            <a:endParaRPr lang="en-US" sz="1200" b="1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967663" y="6289675"/>
            <a:ext cx="93807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200" b="1" dirty="0"/>
              <a:t>Module </a:t>
            </a:r>
            <a:r>
              <a:rPr lang="en-US" sz="1200" b="1" dirty="0" smtClean="0"/>
              <a:t>#4</a:t>
            </a:r>
            <a:endParaRPr lang="en-US" sz="1200" b="1" dirty="0"/>
          </a:p>
          <a:p>
            <a:pPr algn="ctr" eaLnBrk="0" hangingPunct="0">
              <a:defRPr/>
            </a:pPr>
            <a:r>
              <a:rPr lang="en-US" sz="1200" b="1" dirty="0"/>
              <a:t>Page </a:t>
            </a:r>
            <a:fld id="{36CC47DB-A78E-42B2-934C-2A949BD65FCC}" type="slidenum">
              <a:rPr lang="en-US" sz="1200" b="1"/>
              <a:pPr algn="ctr" eaLnBrk="0" hangingPunct="0">
                <a:defRPr/>
              </a:pPr>
              <a:t>‹#›</a:t>
            </a:fld>
            <a:endParaRPr lang="en-US" sz="12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34338" cy="500063"/>
          </a:xfrm>
        </p:spPr>
        <p:txBody>
          <a:bodyPr/>
          <a:lstStyle/>
          <a:p>
            <a:pPr eaLnBrk="1" hangingPunct="1"/>
            <a:r>
              <a:rPr lang="en-US" b="1" dirty="0" smtClean="0"/>
              <a:t>EELE </a:t>
            </a:r>
            <a:r>
              <a:rPr lang="en-US" b="1" dirty="0" smtClean="0"/>
              <a:t>461/561 – Digital System Design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016000"/>
            <a:ext cx="7772400" cy="5114962"/>
          </a:xfrm>
        </p:spPr>
        <p:txBody>
          <a:bodyPr/>
          <a:lstStyle/>
          <a:p>
            <a:pPr marL="381000" indent="-381000" algn="ctr" eaLnBrk="1" hangingPunct="1">
              <a:buFontTx/>
              <a:buNone/>
            </a:pPr>
            <a:r>
              <a:rPr lang="en-US" sz="2200" dirty="0" smtClean="0"/>
              <a:t>Module #4 – Interconnect Construction</a:t>
            </a:r>
            <a:br>
              <a:rPr lang="en-US" sz="2200" dirty="0" smtClean="0"/>
            </a:br>
            <a:r>
              <a:rPr lang="en-US" sz="2200" dirty="0" smtClean="0"/>
              <a:t>(Printed Circuit Boards)</a:t>
            </a:r>
          </a:p>
          <a:p>
            <a:pPr marL="381000" indent="-381000" eaLnBrk="1" hangingPunct="1"/>
            <a:r>
              <a:rPr lang="en-US" sz="1600" dirty="0" smtClean="0"/>
              <a:t>Topics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1219200" lvl="2" indent="-304800" eaLnBrk="1" hangingPunct="1">
              <a:buFontTx/>
              <a:buAutoNum type="arabicPeriod"/>
            </a:pPr>
            <a:r>
              <a:rPr lang="en-US" sz="1400" dirty="0" smtClean="0"/>
              <a:t>Printed Circuit Board Construction</a:t>
            </a:r>
          </a:p>
          <a:p>
            <a:pPr marL="1219200" lvl="2" indent="-304800" eaLnBrk="1" hangingPunct="1">
              <a:buFontTx/>
              <a:buAutoNum type="arabicPeriod"/>
            </a:pPr>
            <a:r>
              <a:rPr lang="en-US" sz="1400" dirty="0" smtClean="0"/>
              <a:t>Printed Circuit Board Design</a:t>
            </a:r>
          </a:p>
          <a:p>
            <a:pPr marL="1219200" lvl="2" indent="-304800" eaLnBrk="1" hangingPunct="1">
              <a:buNone/>
            </a:pPr>
            <a:endParaRPr lang="en-US" sz="2200" dirty="0" smtClean="0"/>
          </a:p>
          <a:p>
            <a:pPr marL="381000" indent="-381000" eaLnBrk="1" hangingPunct="1"/>
            <a:r>
              <a:rPr lang="en-US" sz="1600" dirty="0" smtClean="0"/>
              <a:t>Textbook Reading Assignments</a:t>
            </a:r>
            <a:br>
              <a:rPr lang="en-US" sz="1600" dirty="0" smtClean="0"/>
            </a:br>
            <a:endParaRPr lang="en-US" sz="1600" dirty="0" smtClean="0"/>
          </a:p>
          <a:p>
            <a:pPr marL="1219200" lvl="2" indent="-304800" eaLnBrk="1" hangingPunct="1">
              <a:buFontTx/>
              <a:buAutoNum type="arabicPeriod"/>
            </a:pPr>
            <a:r>
              <a:rPr lang="en-US" sz="1400" dirty="0" smtClean="0"/>
              <a:t>-</a:t>
            </a:r>
          </a:p>
          <a:p>
            <a:pPr marL="1219200" lvl="2" indent="-304800" eaLnBrk="1" hangingPunct="1">
              <a:buFontTx/>
              <a:buAutoNum type="arabicPeriod"/>
            </a:pPr>
            <a:endParaRPr lang="en-US" dirty="0" smtClean="0"/>
          </a:p>
          <a:p>
            <a:pPr marL="381000" indent="-381000" eaLnBrk="1" hangingPunct="1"/>
            <a:r>
              <a:rPr lang="en-US" sz="1600" dirty="0" smtClean="0"/>
              <a:t>What you should be able to do after this module</a:t>
            </a:r>
          </a:p>
          <a:p>
            <a:pPr marL="381000" indent="-381000" eaLnBrk="1" hangingPunct="1"/>
            <a:endParaRPr lang="en-US" dirty="0" smtClean="0"/>
          </a:p>
          <a:p>
            <a:pPr marL="1219200" lvl="2" indent="-304800" eaLnBrk="1" hangingPunct="1">
              <a:buFontTx/>
              <a:buAutoNum type="arabicPeriod"/>
            </a:pPr>
            <a:r>
              <a:rPr lang="en-US" sz="1400" dirty="0" smtClean="0"/>
              <a:t>Describe the fabrication process of a PCB</a:t>
            </a:r>
          </a:p>
          <a:p>
            <a:pPr marL="1219200" lvl="2" indent="-304800" eaLnBrk="1" hangingPunct="1">
              <a:buFontTx/>
              <a:buAutoNum type="arabicPeriod"/>
            </a:pPr>
            <a:r>
              <a:rPr lang="en-US" sz="1400" dirty="0" smtClean="0"/>
              <a:t>Design a printed circuit board using modern CAD tools</a:t>
            </a:r>
          </a:p>
          <a:p>
            <a:pPr marL="1219200" lvl="2" indent="-304800" eaLnBrk="1" hangingPunct="1">
              <a:buFontTx/>
              <a:buAutoNum type="arabicPeriod"/>
            </a:pPr>
            <a:r>
              <a:rPr lang="en-US" sz="1400" dirty="0" smtClean="0"/>
              <a:t>Understand the signal integrity issues associated with PCBs</a:t>
            </a:r>
          </a:p>
          <a:p>
            <a:pPr marL="1219200" lvl="2" indent="-304800" eaLnBrk="1" hangingPunct="1">
              <a:buFontTx/>
              <a:buAutoNum type="arabicPeriod"/>
            </a:pPr>
            <a:r>
              <a:rPr lang="en-US" sz="1400" dirty="0" smtClean="0"/>
              <a:t>Design controlled impedance transmission lines using PCBs</a:t>
            </a:r>
          </a:p>
          <a:p>
            <a:pPr marL="1219200" lvl="2" indent="-304800" eaLnBrk="1" hangingPunct="1">
              <a:buFontTx/>
              <a:buAutoNum type="arabicPeriod"/>
            </a:pPr>
            <a:r>
              <a:rPr lang="en-US" sz="1400" dirty="0" smtClean="0"/>
              <a:t>Understand the fabrication limitations of PCBs and how they dictate design rules</a:t>
            </a:r>
          </a:p>
          <a:p>
            <a:pPr marL="1219200" lvl="2" indent="-304800" eaLnBrk="1" hangingPunct="1">
              <a:buFontTx/>
              <a:buAutoNum type="arabicPeriod"/>
            </a:pPr>
            <a:endParaRPr lang="en-US" sz="1400" dirty="0" smtClean="0"/>
          </a:p>
          <a:p>
            <a:pPr marL="1219200" lvl="2" indent="-304800" eaLnBrk="1" hangingPunct="1">
              <a:buNone/>
            </a:pPr>
            <a:endParaRPr lang="en-US" sz="1400" dirty="0" smtClean="0"/>
          </a:p>
          <a:p>
            <a:pPr marL="1219200" lvl="2" indent="-304800" eaLnBrk="1" hangingPunct="1">
              <a:buFontTx/>
              <a:buAutoNum type="arabicPeriod"/>
            </a:pPr>
            <a:endParaRPr lang="en-US" sz="1400" dirty="0" smtClean="0"/>
          </a:p>
          <a:p>
            <a:pPr marL="1219200" lvl="2" indent="-304800" eaLnBrk="1" hangingPunct="1">
              <a:buFontTx/>
              <a:buAutoNum type="arabicPeriod"/>
            </a:pPr>
            <a:endParaRPr lang="en-US" sz="1400" dirty="0" smtClean="0"/>
          </a:p>
          <a:p>
            <a:pPr marL="1219200" lvl="2" indent="-304800" eaLnBrk="1" hangingPunct="1">
              <a:buFontTx/>
              <a:buAutoNum type="arabicPeriod"/>
            </a:pPr>
            <a:endParaRPr lang="en-US" dirty="0" smtClean="0"/>
          </a:p>
          <a:p>
            <a:pPr marL="381000" indent="-381000"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PCB: Patterning</a:t>
            </a:r>
          </a:p>
        </p:txBody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Patterning </a:t>
            </a:r>
            <a:br>
              <a:rPr lang="en-US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u="sng">
                <a:solidFill>
                  <a:srgbClr val="000000"/>
                </a:solidFill>
                <a:cs typeface="Times New Roman" pitchFamily="18" charset="0"/>
              </a:rPr>
              <a:t>1)  Photoengraving / Photolithography cont… 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an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etching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solution is then applied to the CORE which removes the “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now soluble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”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 photosensitive material in addition to the copper foil beneath it.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this etching step removes any copper on the CORE that was exposed to light through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the photomask, thus transferring the pattern.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once the remaining photosensitive material is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stripped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using a cleaning solution, the CORE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is left with a pattern of copper identical to the pattern on the photomask.</a:t>
            </a:r>
          </a:p>
        </p:txBody>
      </p:sp>
      <p:pic>
        <p:nvPicPr>
          <p:cNvPr id="670725" name="Picture 5" descr="PCB_photoengraving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3789363"/>
            <a:ext cx="5518150" cy="2370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PCB: Patterning</a:t>
            </a:r>
          </a:p>
        </p:txBody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Patterning </a:t>
            </a:r>
            <a:br>
              <a:rPr lang="en-US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u="sng">
                <a:solidFill>
                  <a:srgbClr val="000000"/>
                </a:solidFill>
                <a:cs typeface="Times New Roman" pitchFamily="18" charset="0"/>
              </a:rPr>
              <a:t>2)  PCB Milling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another subtractive technique is to use a a milling bit (similar to a router or drill bit) to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mechanically remove copper from the CORE leaving only the desired pattern.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have one of these machines at MSU.</a:t>
            </a:r>
          </a:p>
        </p:txBody>
      </p:sp>
      <p:pic>
        <p:nvPicPr>
          <p:cNvPr id="672773" name="Picture 5" descr="PCB_Milling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3203575"/>
            <a:ext cx="3587750" cy="278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4821" name="Picture 5" descr="PCB_Vi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0" y="3573463"/>
            <a:ext cx="4211638" cy="2409825"/>
          </a:xfrm>
          <a:prstGeom prst="rect">
            <a:avLst/>
          </a:prstGeom>
          <a:noFill/>
        </p:spPr>
      </p:pic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PCB: Vias</a:t>
            </a:r>
          </a:p>
        </p:txBody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Vias (Drilling) </a:t>
            </a:r>
            <a:br>
              <a:rPr lang="en-US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A via is a structure that electrically connects two different layers of copper in a PCB.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first step in creating a via is to drill a hole where the contact will be made.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this can be done using: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1)  A mechanical process (i.e., a regular drill bit).  This is currently the most common approach.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	or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2)  A laser (for very small holes)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PCB: Vias</a:t>
            </a:r>
          </a:p>
        </p:txBody>
      </p:sp>
      <p:sp>
        <p:nvSpPr>
          <p:cNvPr id="6768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Vias (Electroless Plating)</a:t>
            </a:r>
            <a:br>
              <a:rPr lang="en-US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next step in creating a via is to deposit </a:t>
            </a:r>
            <a:r>
              <a:rPr lang="en-US" b="0"/>
              <a:t>Copper into the holes in order to </a:t>
            </a:r>
            <a:r>
              <a:rPr lang="en-US"/>
              <a:t>Plate</a:t>
            </a:r>
            <a:r>
              <a:rPr lang="en-US" b="0"/>
              <a:t> the inner </a:t>
            </a:r>
            <a:br>
              <a:rPr lang="en-US" b="0"/>
            </a:br>
            <a:r>
              <a:rPr lang="en-US" b="0"/>
              <a:t>  diameter of the via with a conducting material.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PCB Via plating is accomplished by an </a:t>
            </a:r>
            <a:r>
              <a:rPr lang="en-US" b="0" i="1"/>
              <a:t>Electroless Plating Process </a:t>
            </a:r>
            <a:r>
              <a:rPr lang="en-US" b="0"/>
              <a:t>in which a series of chemical </a:t>
            </a:r>
            <a:br>
              <a:rPr lang="en-US" b="0"/>
            </a:br>
            <a:r>
              <a:rPr lang="en-US" b="0"/>
              <a:t>  reactions are performed to transfer copper atoms from a </a:t>
            </a:r>
            <a:r>
              <a:rPr lang="en-US" b="0" i="1"/>
              <a:t>Sacrificial Copper Source</a:t>
            </a:r>
            <a:r>
              <a:rPr lang="en-US" b="0"/>
              <a:t> to the </a:t>
            </a:r>
            <a:br>
              <a:rPr lang="en-US" b="0"/>
            </a:br>
            <a:r>
              <a:rPr lang="en-US" b="0"/>
              <a:t>  barrels of the via holes.</a:t>
            </a:r>
          </a:p>
        </p:txBody>
      </p:sp>
      <p:pic>
        <p:nvPicPr>
          <p:cNvPr id="676869" name="Picture 5" descr="PCB_Vi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3213100"/>
            <a:ext cx="4884737" cy="2603500"/>
          </a:xfrm>
          <a:prstGeom prst="rect">
            <a:avLst/>
          </a:prstGeom>
          <a:noFill/>
        </p:spPr>
      </p:pic>
      <p:sp>
        <p:nvSpPr>
          <p:cNvPr id="676870" name="Text Box 6"/>
          <p:cNvSpPr txBox="1">
            <a:spLocks noChangeArrowheads="1"/>
          </p:cNvSpPr>
          <p:nvPr/>
        </p:nvSpPr>
        <p:spPr bwMode="auto">
          <a:xfrm>
            <a:off x="6084888" y="3357563"/>
            <a:ext cx="2771775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NOTE:  </a:t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>“Electroplating” is where the metal source is ionized and drawn to the target using an electric field.  </a:t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>“Electroless Plating” uses a chemical reaction to release hydrogen from the target in order to create a negative charge and attract the plating metal to its surface.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8919" name="Picture 7" descr="PCB_Via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0963" y="2247900"/>
            <a:ext cx="4687887" cy="2152650"/>
          </a:xfrm>
          <a:prstGeom prst="rect">
            <a:avLst/>
          </a:prstGeom>
          <a:noFill/>
        </p:spPr>
      </p:pic>
      <p:sp>
        <p:nvSpPr>
          <p:cNvPr id="67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PCB: Vias</a:t>
            </a:r>
          </a:p>
        </p:txBody>
      </p:sp>
      <p:sp>
        <p:nvSpPr>
          <p:cNvPr id="67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Vias</a:t>
            </a:r>
            <a:br>
              <a:rPr lang="en-US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end result is a structure that connects different layers of a PCB.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“via” is also called a “Plated Through Hole”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NOTE: 	The 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Aspect Ratio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is the ratio of the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Thickness of the Hole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(or Depth) to be plated to the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Diameter of the Hole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.  If the aspect ratio is too large (i.e., deep &amp; skinny holes), then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the copper plating will not reach the center of the hole and result in an open circuit.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endParaRPr lang="en-US" b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 	PCB fab shops will specify the maximum aspect ratio they can achieve (typically ~4-6)</a:t>
            </a:r>
          </a:p>
        </p:txBody>
      </p:sp>
      <p:graphicFrame>
        <p:nvGraphicFramePr>
          <p:cNvPr id="678920" name="Object 8"/>
          <p:cNvGraphicFramePr>
            <a:graphicFrameLocks noChangeAspect="1"/>
          </p:cNvGraphicFramePr>
          <p:nvPr/>
        </p:nvGraphicFramePr>
        <p:xfrm>
          <a:off x="3492500" y="5300663"/>
          <a:ext cx="2160588" cy="474662"/>
        </p:xfrm>
        <a:graphic>
          <a:graphicData uri="http://schemas.openxmlformats.org/presentationml/2006/ole">
            <p:oleObj spid="_x0000_s345090" name="Equation" r:id="rId5" imgW="17906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PCB: Pattern Plating</a:t>
            </a:r>
          </a:p>
        </p:txBody>
      </p:sp>
      <p:sp>
        <p:nvSpPr>
          <p:cNvPr id="6809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Pattern Plating</a:t>
            </a:r>
            <a:br>
              <a:rPr lang="en-US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copper deposited from the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Electroless Plating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step applies a thin layer of copper on the entire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surface of the CORE in addition to inside the drilled via holes.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plating in the via barrels is typically not thick enough (i.e., &lt;0.001") to be reliable.  To address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this, a second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Electrochemical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plating is performed. 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pattern plating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deposits a material over the copper circuitry that will protect it during a subsequent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etch stage.  A material such as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tin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can be used to cover the copper traces to protect them. 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copper is first thickened using an additional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Electrochemical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plating process.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once applied, the tin is deposited on the pattern.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after the etch, the tin can be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stripped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off or left on depending on the manufacturer.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0420" name="Picture 4" descr="PCB_soldermask"/>
          <p:cNvPicPr>
            <a:picLocks noChangeAspect="1" noChangeArrowheads="1"/>
          </p:cNvPicPr>
          <p:nvPr/>
        </p:nvPicPr>
        <p:blipFill>
          <a:blip r:embed="rId3" cstate="print"/>
          <a:srcRect t="5510" r="34875" b="6815"/>
          <a:stretch>
            <a:fillRect/>
          </a:stretch>
        </p:blipFill>
        <p:spPr bwMode="auto">
          <a:xfrm>
            <a:off x="6156325" y="4400550"/>
            <a:ext cx="2125663" cy="1651000"/>
          </a:xfrm>
          <a:prstGeom prst="rect">
            <a:avLst/>
          </a:prstGeom>
          <a:noFill/>
        </p:spPr>
      </p:pic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PCB: Solder Mask</a:t>
            </a:r>
          </a:p>
        </p:txBody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Solder Mask</a:t>
            </a:r>
            <a:br>
              <a:rPr lang="en-US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solder mask is a protective insulating layer that goes over the outer sides of the PCB.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NOTE:  this is typically the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green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material you see on boards.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- copper is very susceptible to oxidation so if the pattern is going to be exposed to ambient air,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 they need to receive additional plating to protect against oxidation.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oxidation is the reaction of oxygen with the copper.  During this process, the copper is actually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consumed. 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So a thin layer of copper can actually be completely oxidized into an insulator.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solder mask is a layer of polymer that can be applied using either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silk screening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or a spray.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solder mask covers all conducting circuits on the board with the exception of any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pads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that components will connect to.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000" b="0">
                <a:solidFill>
                  <a:srgbClr val="000000"/>
                </a:solidFill>
                <a:cs typeface="Times New Roman" pitchFamily="18" charset="0"/>
              </a:rPr>
              <a:t>NOTE: The word “</a:t>
            </a:r>
            <a:r>
              <a:rPr lang="en-US" sz="1000" b="0" i="1">
                <a:solidFill>
                  <a:srgbClr val="000000"/>
                </a:solidFill>
                <a:cs typeface="Times New Roman" pitchFamily="18" charset="0"/>
              </a:rPr>
              <a:t>pad</a:t>
            </a:r>
            <a:r>
              <a:rPr lang="en-US" sz="1000" b="0">
                <a:solidFill>
                  <a:srgbClr val="000000"/>
                </a:solidFill>
                <a:cs typeface="Times New Roman" pitchFamily="18" charset="0"/>
              </a:rPr>
              <a:t>” has special meaning </a:t>
            </a:r>
            <a:br>
              <a:rPr lang="en-US" sz="1000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000" b="0">
                <a:solidFill>
                  <a:srgbClr val="000000"/>
                </a:solidFill>
                <a:cs typeface="Times New Roman" pitchFamily="18" charset="0"/>
              </a:rPr>
              <a:t> 	in PCBs.  It indicates that a shape of metal:</a:t>
            </a:r>
            <a:br>
              <a:rPr lang="en-US" sz="1000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000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000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000" b="0">
                <a:solidFill>
                  <a:srgbClr val="000000"/>
                </a:solidFill>
                <a:cs typeface="Times New Roman" pitchFamily="18" charset="0"/>
              </a:rPr>
              <a:t> 	1) will be used to connect to a component</a:t>
            </a:r>
            <a:br>
              <a:rPr lang="en-US" sz="1000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000" b="0">
                <a:solidFill>
                  <a:srgbClr val="000000"/>
                </a:solidFill>
                <a:cs typeface="Times New Roman" pitchFamily="18" charset="0"/>
              </a:rPr>
              <a:t> 	2) will </a:t>
            </a:r>
            <a:r>
              <a:rPr lang="en-US" sz="1000" b="0" i="1">
                <a:solidFill>
                  <a:srgbClr val="000000"/>
                </a:solidFill>
                <a:cs typeface="Times New Roman" pitchFamily="18" charset="0"/>
              </a:rPr>
              <a:t>not</a:t>
            </a:r>
            <a:r>
              <a:rPr lang="en-US" sz="1000" b="0">
                <a:solidFill>
                  <a:srgbClr val="000000"/>
                </a:solidFill>
                <a:cs typeface="Times New Roman" pitchFamily="18" charset="0"/>
              </a:rPr>
              <a:t> be covered by solder mask</a:t>
            </a:r>
            <a:br>
              <a:rPr lang="en-US" sz="1000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000" b="0">
                <a:solidFill>
                  <a:srgbClr val="000000"/>
                </a:solidFill>
                <a:cs typeface="Times New Roman" pitchFamily="18" charset="0"/>
              </a:rPr>
              <a:t> 	3) will receive a surface finish (next step)</a:t>
            </a:r>
            <a:br>
              <a:rPr lang="en-US" sz="1000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000" b="0">
                <a:solidFill>
                  <a:srgbClr val="000000"/>
                </a:solidFill>
                <a:cs typeface="Times New Roman" pitchFamily="18" charset="0"/>
              </a:rPr>
              <a:t> 	4) will receive a layer of </a:t>
            </a:r>
            <a:r>
              <a:rPr lang="en-US" sz="1000" b="0" i="1">
                <a:solidFill>
                  <a:srgbClr val="000000"/>
                </a:solidFill>
                <a:cs typeface="Times New Roman" pitchFamily="18" charset="0"/>
              </a:rPr>
              <a:t>solder paste</a:t>
            </a:r>
            <a:br>
              <a:rPr lang="en-US" sz="1000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000" b="0" i="1">
                <a:solidFill>
                  <a:srgbClr val="000000"/>
                </a:solidFill>
                <a:cs typeface="Times New Roman" pitchFamily="18" charset="0"/>
              </a:rPr>
              <a:t> 	    </a:t>
            </a:r>
            <a:r>
              <a:rPr lang="en-US" sz="1000" b="0">
                <a:solidFill>
                  <a:srgbClr val="000000"/>
                </a:solidFill>
                <a:cs typeface="Times New Roman" pitchFamily="18" charset="0"/>
              </a:rPr>
              <a:t>prior to component loading</a:t>
            </a:r>
            <a:r>
              <a:rPr lang="en-US" sz="1000" b="0" i="1">
                <a:solidFill>
                  <a:srgbClr val="000000"/>
                </a:solidFill>
                <a:cs typeface="Times New Roman" pitchFamily="18" charset="0"/>
              </a:rPr>
              <a:t> (later)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PCB: Surface Finish / Solder Coat </a:t>
            </a:r>
          </a:p>
        </p:txBody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Surface Finish</a:t>
            </a:r>
            <a:br>
              <a:rPr lang="en-US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also referred to as Solder Coat or Exposed Conductor Plating</a:t>
            </a:r>
            <a:r>
              <a:rPr lang="en-US" sz="1600" b="0">
                <a:solidFill>
                  <a:srgbClr val="000000"/>
                </a:solidFill>
                <a:cs typeface="Times New Roman" pitchFamily="18" charset="0"/>
              </a:rPr>
              <a:t> </a:t>
            </a:r>
            <a:br>
              <a:rPr lang="en-US" sz="1600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pads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of a board must receive a special surface finish to: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1) resist oxidation from long periods of storage while waiting for loading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2) prepare them for the application of solder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to accomplish this, a layer of conducting material is applied to the pads after solder masking.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Ex)	Tin-Lead Solder	(industry is trying to move to “lead free” plating)  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	Gold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	Silver		(Lead-Free compliant, ROHS)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this step is what gives the pads on the board the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shiny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look that you see</a:t>
            </a:r>
          </a:p>
        </p:txBody>
      </p:sp>
      <p:pic>
        <p:nvPicPr>
          <p:cNvPr id="696324" name="Picture 4" descr="PCB_soldermask"/>
          <p:cNvPicPr>
            <a:picLocks noChangeAspect="1" noChangeArrowheads="1"/>
          </p:cNvPicPr>
          <p:nvPr/>
        </p:nvPicPr>
        <p:blipFill>
          <a:blip r:embed="rId3" cstate="print"/>
          <a:srcRect l="32256" t="48236" r="34875" b="7878"/>
          <a:stretch>
            <a:fillRect/>
          </a:stretch>
        </p:blipFill>
        <p:spPr bwMode="auto">
          <a:xfrm>
            <a:off x="3384550" y="4724400"/>
            <a:ext cx="1871663" cy="1441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PCB: Silkscreen</a:t>
            </a:r>
          </a:p>
        </p:txBody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Silk screening</a:t>
            </a:r>
            <a:br>
              <a:rPr lang="en-US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silk screening is the process of adding documentation to the board.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term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silk screen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refers to the process of transferring a pattern using a special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stencil.</a:t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-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a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stencil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is a sheet of material that has physical openings in it that represent the pattern to be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transferred.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in a silk screen stencil, the openings are typically a set of small dots (i.e., a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screen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)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stencil is laid on top of the board and then a documentation material is applied to the entire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board using a roller &amp;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squeegee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or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spray.</a:t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when the stencil is removed, the documentation material remains in the pattern of the openings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on the stencil. 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board is then baked to harden the documentation material.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PCB: Silkscreen</a:t>
            </a:r>
          </a:p>
        </p:txBody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Silk screening</a:t>
            </a:r>
            <a:br>
              <a:rPr lang="en-US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you typically cannot draw silk screen lines that are smaller than the copper due to the resolution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of the screening process.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when looking at how small of a line can be drawn using a silk screen, manufacturers typically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talk about LPI (lines per inch).  In general, the smallest silk screen lines are ~0.008”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	silk screen machine		patterns remaining after silk screen</a:t>
            </a:r>
          </a:p>
        </p:txBody>
      </p:sp>
      <p:pic>
        <p:nvPicPr>
          <p:cNvPr id="728068" name="Picture 4" descr="PCB_silkscreen_mach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0225" y="3787775"/>
            <a:ext cx="2352675" cy="1781175"/>
          </a:xfrm>
          <a:prstGeom prst="rect">
            <a:avLst/>
          </a:prstGeom>
          <a:noFill/>
        </p:spPr>
      </p:pic>
      <p:pic>
        <p:nvPicPr>
          <p:cNvPr id="728069" name="Picture 5" descr="PCB_step10_silkscre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3716338"/>
            <a:ext cx="1908175" cy="1908175"/>
          </a:xfrm>
          <a:prstGeom prst="rect">
            <a:avLst/>
          </a:prstGeom>
          <a:noFill/>
        </p:spPr>
      </p:pic>
      <p:sp>
        <p:nvSpPr>
          <p:cNvPr id="728070" name="Line 6"/>
          <p:cNvSpPr>
            <a:spLocks noChangeShapeType="1"/>
          </p:cNvSpPr>
          <p:nvPr/>
        </p:nvSpPr>
        <p:spPr bwMode="auto">
          <a:xfrm flipH="1">
            <a:off x="1403350" y="5265738"/>
            <a:ext cx="971550" cy="15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728071" name="Text Box 7"/>
          <p:cNvSpPr txBox="1">
            <a:spLocks noChangeArrowheads="1"/>
          </p:cNvSpPr>
          <p:nvPr/>
        </p:nvSpPr>
        <p:spPr bwMode="auto">
          <a:xfrm>
            <a:off x="519113" y="5043488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28072" name="Text Box 8"/>
          <p:cNvSpPr txBox="1">
            <a:spLocks noChangeArrowheads="1"/>
          </p:cNvSpPr>
          <p:nvPr/>
        </p:nvSpPr>
        <p:spPr bwMode="auto">
          <a:xfrm>
            <a:off x="250825" y="5084763"/>
            <a:ext cx="1331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>
                <a:solidFill>
                  <a:srgbClr val="FF0000"/>
                </a:solidFill>
              </a:rPr>
              <a:t>Board to receive the </a:t>
            </a:r>
            <a:br>
              <a:rPr lang="en-US" sz="1000">
                <a:solidFill>
                  <a:srgbClr val="FF0000"/>
                </a:solidFill>
              </a:rPr>
            </a:br>
            <a:r>
              <a:rPr lang="en-US" sz="1000">
                <a:solidFill>
                  <a:srgbClr val="FF0000"/>
                </a:solidFill>
              </a:rPr>
              <a:t>silk screen</a:t>
            </a:r>
            <a:endParaRPr lang="en-US" sz="1000" i="1" u="sng">
              <a:solidFill>
                <a:srgbClr val="FF0000"/>
              </a:solidFill>
            </a:endParaRPr>
          </a:p>
        </p:txBody>
      </p:sp>
      <p:sp>
        <p:nvSpPr>
          <p:cNvPr id="728073" name="Text Box 9"/>
          <p:cNvSpPr txBox="1">
            <a:spLocks noChangeArrowheads="1"/>
          </p:cNvSpPr>
          <p:nvPr/>
        </p:nvSpPr>
        <p:spPr bwMode="auto">
          <a:xfrm>
            <a:off x="323850" y="4292600"/>
            <a:ext cx="13319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>
                <a:solidFill>
                  <a:srgbClr val="FF0000"/>
                </a:solidFill>
              </a:rPr>
              <a:t>Silk screen stencil</a:t>
            </a:r>
            <a:endParaRPr lang="en-US" sz="1000" i="1" u="sng">
              <a:solidFill>
                <a:srgbClr val="FF0000"/>
              </a:solidFill>
            </a:endParaRPr>
          </a:p>
        </p:txBody>
      </p:sp>
      <p:sp>
        <p:nvSpPr>
          <p:cNvPr id="728074" name="Line 10"/>
          <p:cNvSpPr>
            <a:spLocks noChangeShapeType="1"/>
          </p:cNvSpPr>
          <p:nvPr/>
        </p:nvSpPr>
        <p:spPr bwMode="auto">
          <a:xfrm flipH="1" flipV="1">
            <a:off x="1403350" y="4508500"/>
            <a:ext cx="719138" cy="730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728075" name="Text Box 11"/>
          <p:cNvSpPr txBox="1">
            <a:spLocks noChangeArrowheads="1"/>
          </p:cNvSpPr>
          <p:nvPr/>
        </p:nvSpPr>
        <p:spPr bwMode="auto">
          <a:xfrm>
            <a:off x="1331913" y="3500438"/>
            <a:ext cx="13319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>
                <a:solidFill>
                  <a:srgbClr val="FF0000"/>
                </a:solidFill>
              </a:rPr>
              <a:t>Applicator &amp; squeegee</a:t>
            </a:r>
            <a:endParaRPr lang="en-US" sz="1000" i="1" u="sng">
              <a:solidFill>
                <a:srgbClr val="FF0000"/>
              </a:solidFill>
            </a:endParaRPr>
          </a:p>
        </p:txBody>
      </p:sp>
      <p:sp>
        <p:nvSpPr>
          <p:cNvPr id="728076" name="Line 12"/>
          <p:cNvSpPr>
            <a:spLocks noChangeShapeType="1"/>
          </p:cNvSpPr>
          <p:nvPr/>
        </p:nvSpPr>
        <p:spPr bwMode="auto">
          <a:xfrm flipH="1" flipV="1">
            <a:off x="2411413" y="3716338"/>
            <a:ext cx="792162" cy="288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Printed Circuit Boards</a:t>
            </a:r>
          </a:p>
        </p:txBody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/>
              <a:t>Interconnect (PCBs)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have examined how parasitics along a Transmission Line can lead to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reflections and risetime degradation.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now we look at one of the interconnect technologies that is used in modern digital systems.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by understanding the manufacturing steps used to create an interconnect, we can understand: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1)  where the electrical parasitics come from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2)  manufacturing limits for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Cost vs. Performance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trade-offs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sz="1600"/>
              <a:t>Printed Circuit Boards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a structure that: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1) mechanically support components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2) provides electrical conduction paths between circuits</a:t>
            </a:r>
            <a:endParaRPr lang="en-US" b="0" i="1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609284" name="Picture 4" descr="PCB_xilin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4113213"/>
            <a:ext cx="2587625" cy="186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2 Layer PCB Example</a:t>
            </a:r>
          </a:p>
        </p:txBody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Step 1 – Photomask</a:t>
            </a:r>
            <a:br>
              <a:rPr lang="en-US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create our design in a CAD tool (i.e., Mentor PADS)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which generates files to create a photomask</a:t>
            </a:r>
          </a:p>
          <a:p>
            <a:endParaRPr lang="en-US" b="0">
              <a:solidFill>
                <a:srgbClr val="000000"/>
              </a:solidFill>
              <a:cs typeface="Times New Roman" pitchFamily="18" charset="0"/>
            </a:endParaRPr>
          </a:p>
          <a:p>
            <a:endParaRPr lang="en-US" b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endParaRPr lang="en-US" b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Step 2 – Material Selection</a:t>
            </a:r>
            <a:br>
              <a:rPr lang="en-US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now select a core that meets our application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needs (Dk, loss tangent, copper weight, etc…)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this core will be used to create our PCB.</a:t>
            </a:r>
          </a:p>
        </p:txBody>
      </p:sp>
      <p:pic>
        <p:nvPicPr>
          <p:cNvPr id="708617" name="Picture 9" descr="PCB_step1_photomas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484313"/>
            <a:ext cx="1765300" cy="1765300"/>
          </a:xfrm>
          <a:prstGeom prst="rect">
            <a:avLst/>
          </a:prstGeom>
          <a:noFill/>
        </p:spPr>
      </p:pic>
      <p:pic>
        <p:nvPicPr>
          <p:cNvPr id="708618" name="Picture 10" descr="PCB_step2_co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2325" y="3933825"/>
            <a:ext cx="1727200" cy="1727200"/>
          </a:xfrm>
          <a:prstGeom prst="rect">
            <a:avLst/>
          </a:prstGeom>
          <a:noFill/>
        </p:spPr>
      </p:pic>
      <p:sp>
        <p:nvSpPr>
          <p:cNvPr id="708619" name="Text Box 11"/>
          <p:cNvSpPr txBox="1">
            <a:spLocks noChangeArrowheads="1"/>
          </p:cNvSpPr>
          <p:nvPr/>
        </p:nvSpPr>
        <p:spPr bwMode="auto">
          <a:xfrm>
            <a:off x="827088" y="5842000"/>
            <a:ext cx="4429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>
                <a:solidFill>
                  <a:srgbClr val="0033CC"/>
                </a:solidFill>
              </a:rPr>
              <a:t>NOTE: 2 Layer Example Images from </a:t>
            </a:r>
            <a:r>
              <a:rPr lang="en-US" sz="1000" i="1" u="sng">
                <a:solidFill>
                  <a:srgbClr val="0033CC"/>
                </a:solidFill>
              </a:rPr>
              <a:t>PCBexpress.com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2 Layer PCB Example</a:t>
            </a:r>
          </a:p>
        </p:txBody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Step 3 – Drilling</a:t>
            </a:r>
            <a:br>
              <a:rPr lang="en-US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now drill through holes where vias are going to be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located.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  <a:p>
            <a:endParaRPr lang="en-US" b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endParaRPr lang="en-US" b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endParaRPr lang="en-US" b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Step 4 – Electroless Plating of Vias</a:t>
            </a:r>
            <a:br>
              <a:rPr lang="en-US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now put the board through an Electroless plating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process which deposits copper inside of the via drill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holes.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710662" name="Picture 6" descr="PCB_step3_dri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5350" y="1412875"/>
            <a:ext cx="1800225" cy="1800225"/>
          </a:xfrm>
          <a:prstGeom prst="rect">
            <a:avLst/>
          </a:prstGeom>
          <a:noFill/>
        </p:spPr>
      </p:pic>
      <p:pic>
        <p:nvPicPr>
          <p:cNvPr id="710663" name="Picture 7" descr="PCB_step4_electroless_plat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3994150"/>
            <a:ext cx="1728787" cy="1728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2 Layer PCB Example</a:t>
            </a:r>
          </a:p>
        </p:txBody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Step 5 – Apply Pattern</a:t>
            </a:r>
            <a:br>
              <a:rPr lang="en-US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900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900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now transfer the pattern from our photomask to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the core by: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- applying photosensitive film (photo resist) to the CORE.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- align photomask to the CORE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- expose to UV light which changes the properties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	  of the exposed photo resist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- apply developing solution to make the exposed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	  photoresist soluble 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Step 6 – Pattern Plating</a:t>
            </a:r>
            <a:br>
              <a:rPr lang="en-US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600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600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since the current copper patterns are going to be on the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outer sides of the board, they require additional steps to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ensure that oxidation doesn’t completely consume the metal.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board undergoes an additional electrochemical plating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step that adds additional copper to the existing copper traces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and via barrels. 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a layer of tin is then added to the surface to protect the copper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from the ensuing etch.</a:t>
            </a:r>
          </a:p>
        </p:txBody>
      </p:sp>
      <p:pic>
        <p:nvPicPr>
          <p:cNvPr id="712710" name="Picture 6" descr="PCB_step5_apply_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1400" y="1374775"/>
            <a:ext cx="1728788" cy="1728788"/>
          </a:xfrm>
          <a:prstGeom prst="rect">
            <a:avLst/>
          </a:prstGeom>
          <a:noFill/>
        </p:spPr>
      </p:pic>
      <p:pic>
        <p:nvPicPr>
          <p:cNvPr id="712711" name="Picture 7" descr="PCB_step6_pattern_plat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4076700"/>
            <a:ext cx="1692275" cy="1692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2 Layer PCB Example</a:t>
            </a:r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Step 7 – Strip &amp; Etch</a:t>
            </a:r>
            <a:br>
              <a:rPr lang="en-US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now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strip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the photo resist layer off of the core exposing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the unwanted copper.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an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etch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is performed which removes all of the unwanted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copper.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copper circuitry is protected by the tin and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 remains after the etch.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Step 8 – Solder mask</a:t>
            </a:r>
            <a:br>
              <a:rPr lang="en-US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an insulating layer of solder mask is applied to the core.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solder mask covers all of the conductors with the exception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of any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pads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that are to be used to connect to components.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this layer provides protection against inadvertent shorting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of the conductors. </a:t>
            </a:r>
          </a:p>
        </p:txBody>
      </p:sp>
      <p:pic>
        <p:nvPicPr>
          <p:cNvPr id="715782" name="Picture 6" descr="PCB_step8_solder_mas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3824288"/>
            <a:ext cx="1690687" cy="1690687"/>
          </a:xfrm>
          <a:prstGeom prst="rect">
            <a:avLst/>
          </a:prstGeom>
          <a:noFill/>
        </p:spPr>
      </p:pic>
      <p:pic>
        <p:nvPicPr>
          <p:cNvPr id="715783" name="Picture 7" descr="PCB_step7_strip_et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8375" y="1304925"/>
            <a:ext cx="1763713" cy="1763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2 Layer PCB Example</a:t>
            </a:r>
          </a:p>
        </p:txBody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Step 9 – Surface Finish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pads that are visible through the solder mask will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ultimately make contact to components using solder. 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In order to prepare the pads for the components, a layer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of material is applied to the pads that: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- is easily soldered to (i.e., Solder, Gold, or Silver)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- that prevents any oxidation on the pads so that the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  board can be stored while waiting for load.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Step 10 – Silk Screen</a:t>
            </a:r>
            <a:br>
              <a:rPr lang="en-US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documentation is now added to the board using a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silk screen material.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documentation is important for: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- board identification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- component locators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- component orientations</a:t>
            </a:r>
          </a:p>
        </p:txBody>
      </p:sp>
      <p:pic>
        <p:nvPicPr>
          <p:cNvPr id="717830" name="Picture 6" descr="PCB_step9_surface_co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1233488"/>
            <a:ext cx="1692275" cy="1692275"/>
          </a:xfrm>
          <a:prstGeom prst="rect">
            <a:avLst/>
          </a:prstGeom>
          <a:noFill/>
        </p:spPr>
      </p:pic>
      <p:pic>
        <p:nvPicPr>
          <p:cNvPr id="717831" name="Picture 7" descr="PCB_step10_silkscre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4149725"/>
            <a:ext cx="1908175" cy="1908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2 Layer PCB Example</a:t>
            </a:r>
          </a:p>
        </p:txBody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Step 11 – De-Panelization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typically, multiple images of the same PCB are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put on one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panel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for processing.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this allows the previously described process steps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to create multiple boards in the same amount of time.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last step is to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de-panelize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, or route out the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individual boards.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NOTE:  Some automated loading processes can load the boards while still panelized.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</a:t>
            </a:r>
          </a:p>
        </p:txBody>
      </p:sp>
      <p:pic>
        <p:nvPicPr>
          <p:cNvPr id="719878" name="Picture 6" descr="PCB_step11_depaneliz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1268413"/>
            <a:ext cx="1865312" cy="2052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Multi Layer PCBs</a:t>
            </a:r>
          </a:p>
        </p:txBody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Multi Layer PCBs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same set of steps can be used to create PCB’s with more than 2 layers.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in this case, multiple cores are patterned and then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laminated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together using an insulator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material called a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pre-preg</a:t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pre-preg serves as an insulator but has an adhesive property to it that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glues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the cores 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together. 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pre-preg material can be the same insulating material as the core.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NOTE:  this construction process is why boards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 always come with an EVEN number of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 layers (i.e., 2 layer, 4 layer, 6 layer, 8,…)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		 			Multi Layer PCB</a:t>
            </a:r>
          </a:p>
        </p:txBody>
      </p:sp>
      <p:pic>
        <p:nvPicPr>
          <p:cNvPr id="737285" name="Picture 5" descr="PCB_multilaye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3681413"/>
            <a:ext cx="3565525" cy="1992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Multi Layer PCBs</a:t>
            </a:r>
          </a:p>
        </p:txBody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Multi Layer PCBs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resultant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stack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of layers is called a “stackup”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outer layers can be added to the stack by applying a pre-preg to the core and then laminating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a copper foil on top of it.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entire stack (core + pre-pregs) are put into a press.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press applies pressure and temperature in order to bond the materials together into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one rigid assembly.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		            4 Layer PCB</a:t>
            </a:r>
          </a:p>
        </p:txBody>
      </p:sp>
      <p:pic>
        <p:nvPicPr>
          <p:cNvPr id="762885" name="Picture 5" descr="PCB_multilayer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3536950"/>
            <a:ext cx="4068763" cy="2090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Multi Layer PCBs</a:t>
            </a:r>
          </a:p>
        </p:txBody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Multi Layer PCBs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creating multi-layer PCBs involves some changes to the fabrication process.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1)  Drilling occurs after the final lamination takes place.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2)  The inner layer traces are patterned prior to drilling and lamination and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      DO NOT need to undergo the pattern plating and surface finish step.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notice that the through-hole vias will extend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through the entire thickness of the board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even if the desired connectivity is between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the top two layers.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739333" name="Picture 5" descr="PCB_multilaye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3033713"/>
            <a:ext cx="3259138" cy="2982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4 Layer PCB Example</a:t>
            </a:r>
          </a:p>
        </p:txBody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Step 1 – Photomask</a:t>
            </a:r>
            <a:br>
              <a:rPr lang="en-US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need to create photo masks for each layer in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the design. 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for a 4 layer board, we need to have photo masks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for each of the 4 metal layers in addition to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misc layers (silk, mask, etc.. </a:t>
            </a:r>
            <a:r>
              <a:rPr lang="en-US" sz="900" b="0" i="1">
                <a:solidFill>
                  <a:srgbClr val="000000"/>
                </a:solidFill>
                <a:cs typeface="Times New Roman" pitchFamily="18" charset="0"/>
              </a:rPr>
              <a:t>more on this later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)</a:t>
            </a:r>
          </a:p>
          <a:p>
            <a:endParaRPr lang="en-US" b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Step 2 – Material Selection</a:t>
            </a:r>
            <a:br>
              <a:rPr lang="en-US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for a 4 layer board, we will use one CORE for the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inner layers and then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laminate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foils to the top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and bottom to form the outer layers.</a:t>
            </a:r>
          </a:p>
        </p:txBody>
      </p:sp>
      <p:pic>
        <p:nvPicPr>
          <p:cNvPr id="745476" name="Picture 4" descr="PCB_step1_photomas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8888" y="1558925"/>
            <a:ext cx="684212" cy="684213"/>
          </a:xfrm>
          <a:prstGeom prst="rect">
            <a:avLst/>
          </a:prstGeom>
          <a:noFill/>
        </p:spPr>
      </p:pic>
      <p:pic>
        <p:nvPicPr>
          <p:cNvPr id="745497" name="Picture 25" descr="PCB_step1_photomas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8275" y="1738313"/>
            <a:ext cx="684213" cy="684212"/>
          </a:xfrm>
          <a:prstGeom prst="rect">
            <a:avLst/>
          </a:prstGeom>
          <a:noFill/>
        </p:spPr>
      </p:pic>
      <p:pic>
        <p:nvPicPr>
          <p:cNvPr id="745498" name="Picture 26" descr="PCB_step1_photomas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7663" y="1917700"/>
            <a:ext cx="684212" cy="684213"/>
          </a:xfrm>
          <a:prstGeom prst="rect">
            <a:avLst/>
          </a:prstGeom>
          <a:noFill/>
        </p:spPr>
      </p:pic>
      <p:pic>
        <p:nvPicPr>
          <p:cNvPr id="745499" name="Picture 27" descr="PCB_step1_photomas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2097088"/>
            <a:ext cx="684213" cy="684212"/>
          </a:xfrm>
          <a:prstGeom prst="rect">
            <a:avLst/>
          </a:prstGeom>
          <a:noFill/>
        </p:spPr>
      </p:pic>
      <p:pic>
        <p:nvPicPr>
          <p:cNvPr id="745500" name="Picture 28" descr="PCB_multilayer_example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3500438"/>
            <a:ext cx="2725737" cy="1797050"/>
          </a:xfrm>
          <a:prstGeom prst="rect">
            <a:avLst/>
          </a:prstGeom>
          <a:noFill/>
        </p:spPr>
      </p:pic>
      <p:sp>
        <p:nvSpPr>
          <p:cNvPr id="745501" name="Text Box 29"/>
          <p:cNvSpPr txBox="1">
            <a:spLocks noChangeArrowheads="1"/>
          </p:cNvSpPr>
          <p:nvPr/>
        </p:nvSpPr>
        <p:spPr bwMode="auto">
          <a:xfrm>
            <a:off x="827088" y="5805488"/>
            <a:ext cx="4429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>
                <a:solidFill>
                  <a:srgbClr val="0033CC"/>
                </a:solidFill>
              </a:rPr>
              <a:t>NOTE: 4 Layer Example Images from </a:t>
            </a:r>
            <a:r>
              <a:rPr lang="en-US" sz="1000" i="1" u="sng">
                <a:solidFill>
                  <a:srgbClr val="0033CC"/>
                </a:solidFill>
              </a:rPr>
              <a:t>www.jlc.net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Printed Circuit Boards</a:t>
            </a:r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/>
              <a:t>Terminology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“PCB”	= Printed Circuit Board (i.e., a “board”)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“PWB”	= Printed Wiring Board (same as PCB)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“PCA”	= PCB Assembly, a PCB that is loaded with components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“Fab”	= the process of creating the PCB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“Load”	= the process of attaching the components to the PCB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658436" name="Picture 4" descr="PCB_xilin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3681413"/>
            <a:ext cx="3384550" cy="244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4 Layer PCB Example</a:t>
            </a:r>
          </a:p>
        </p:txBody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Step 3 – Inner Layer Patterning</a:t>
            </a:r>
            <a:br>
              <a:rPr lang="en-US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now fully pattern the inner layers of the PCB. 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this step is slightly different from a 2 layer PCB because these traces will not be on the outside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of the board so they aren’t susceptible to oxidation (i.e., no need for pattern plating).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in addition, since there will no components contacting these layers, there is no need for a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surface finish or solder mask.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747526" name="Picture 6" descr="PCB_multilayer_example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600" y="3143250"/>
            <a:ext cx="2052638" cy="1336675"/>
          </a:xfrm>
          <a:prstGeom prst="rect">
            <a:avLst/>
          </a:prstGeom>
          <a:noFill/>
        </p:spPr>
      </p:pic>
      <p:pic>
        <p:nvPicPr>
          <p:cNvPr id="747527" name="Picture 7" descr="PCB_multilayer_example_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600" y="4821238"/>
            <a:ext cx="2052638" cy="1344612"/>
          </a:xfrm>
          <a:prstGeom prst="rect">
            <a:avLst/>
          </a:prstGeom>
          <a:noFill/>
        </p:spPr>
      </p:pic>
      <p:pic>
        <p:nvPicPr>
          <p:cNvPr id="747528" name="Picture 8" descr="PCB_multilayer_example_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375" y="3141663"/>
            <a:ext cx="2016125" cy="1311275"/>
          </a:xfrm>
          <a:prstGeom prst="rect">
            <a:avLst/>
          </a:prstGeom>
          <a:noFill/>
        </p:spPr>
      </p:pic>
      <p:pic>
        <p:nvPicPr>
          <p:cNvPr id="747529" name="Picture 9" descr="PCB_multilayer_example_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34125" y="3141663"/>
            <a:ext cx="2017713" cy="1322387"/>
          </a:xfrm>
          <a:prstGeom prst="rect">
            <a:avLst/>
          </a:prstGeom>
          <a:noFill/>
        </p:spPr>
      </p:pic>
      <p:pic>
        <p:nvPicPr>
          <p:cNvPr id="747531" name="Picture 11" descr="PCB_multilayer_example_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34125" y="4803775"/>
            <a:ext cx="2017713" cy="1327150"/>
          </a:xfrm>
          <a:prstGeom prst="rect">
            <a:avLst/>
          </a:prstGeom>
          <a:noFill/>
        </p:spPr>
      </p:pic>
      <p:pic>
        <p:nvPicPr>
          <p:cNvPr id="747533" name="Picture 13" descr="PCB_multilayer_example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375" y="4821238"/>
            <a:ext cx="2016125" cy="1311275"/>
          </a:xfrm>
          <a:prstGeom prst="rect">
            <a:avLst/>
          </a:prstGeom>
          <a:noFill/>
        </p:spPr>
      </p:pic>
      <p:sp>
        <p:nvSpPr>
          <p:cNvPr id="747534" name="Line 14"/>
          <p:cNvSpPr>
            <a:spLocks noChangeShapeType="1"/>
          </p:cNvSpPr>
          <p:nvPr/>
        </p:nvSpPr>
        <p:spPr bwMode="auto">
          <a:xfrm>
            <a:off x="3059113" y="3824288"/>
            <a:ext cx="396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747535" name="Line 15"/>
          <p:cNvSpPr>
            <a:spLocks noChangeShapeType="1"/>
          </p:cNvSpPr>
          <p:nvPr/>
        </p:nvSpPr>
        <p:spPr bwMode="auto">
          <a:xfrm>
            <a:off x="5795963" y="3824288"/>
            <a:ext cx="396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747536" name="Line 16"/>
          <p:cNvSpPr>
            <a:spLocks noChangeShapeType="1"/>
          </p:cNvSpPr>
          <p:nvPr/>
        </p:nvSpPr>
        <p:spPr bwMode="auto">
          <a:xfrm>
            <a:off x="3095625" y="5408613"/>
            <a:ext cx="396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747537" name="Line 17"/>
          <p:cNvSpPr>
            <a:spLocks noChangeShapeType="1"/>
          </p:cNvSpPr>
          <p:nvPr/>
        </p:nvSpPr>
        <p:spPr bwMode="auto">
          <a:xfrm>
            <a:off x="5832475" y="5408613"/>
            <a:ext cx="396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747538" name="Line 18"/>
          <p:cNvSpPr>
            <a:spLocks noChangeShapeType="1"/>
          </p:cNvSpPr>
          <p:nvPr/>
        </p:nvSpPr>
        <p:spPr bwMode="auto">
          <a:xfrm>
            <a:off x="503238" y="548163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747539" name="Line 19"/>
          <p:cNvSpPr>
            <a:spLocks noChangeShapeType="1"/>
          </p:cNvSpPr>
          <p:nvPr/>
        </p:nvSpPr>
        <p:spPr bwMode="auto">
          <a:xfrm>
            <a:off x="503238" y="4652963"/>
            <a:ext cx="806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747540" name="Line 20"/>
          <p:cNvSpPr>
            <a:spLocks noChangeShapeType="1"/>
          </p:cNvSpPr>
          <p:nvPr/>
        </p:nvSpPr>
        <p:spPr bwMode="auto">
          <a:xfrm flipV="1">
            <a:off x="8388350" y="3789363"/>
            <a:ext cx="1793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747541" name="Line 21"/>
          <p:cNvSpPr>
            <a:spLocks noChangeShapeType="1"/>
          </p:cNvSpPr>
          <p:nvPr/>
        </p:nvSpPr>
        <p:spPr bwMode="auto">
          <a:xfrm flipV="1">
            <a:off x="8567738" y="3789363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747542" name="Line 22"/>
          <p:cNvSpPr>
            <a:spLocks noChangeShapeType="1"/>
          </p:cNvSpPr>
          <p:nvPr/>
        </p:nvSpPr>
        <p:spPr bwMode="auto">
          <a:xfrm flipV="1">
            <a:off x="503238" y="4652963"/>
            <a:ext cx="0" cy="827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4 Layer PCB Example</a:t>
            </a:r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Step 4 – Lamination</a:t>
            </a:r>
            <a:br>
              <a:rPr lang="en-US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now a pre-preg material is applied to both sides of the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CORE and foil is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laminated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on both sides.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this stack is put into a press to apply pressure and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temperature in order to bond the foils to the CORE.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  <a:p>
            <a:endParaRPr lang="en-US" b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Step 5 – Through Hole Drillings</a:t>
            </a:r>
            <a:br>
              <a:rPr lang="en-US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entire stack is drilled.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Step 6 – Electroless Plating of Vias</a:t>
            </a:r>
            <a:br>
              <a:rPr lang="en-US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drill holes are then plated with copper using an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Electroless plating process.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770054" name="Picture 6" descr="PCB_multilayer_example_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3913" y="2852738"/>
            <a:ext cx="2232025" cy="1444625"/>
          </a:xfrm>
          <a:prstGeom prst="rect">
            <a:avLst/>
          </a:prstGeom>
          <a:noFill/>
        </p:spPr>
      </p:pic>
      <p:pic>
        <p:nvPicPr>
          <p:cNvPr id="770055" name="Picture 7" descr="PCB_multilayer_example_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3913" y="1125538"/>
            <a:ext cx="2190750" cy="1430337"/>
          </a:xfrm>
          <a:prstGeom prst="rect">
            <a:avLst/>
          </a:prstGeom>
          <a:noFill/>
        </p:spPr>
      </p:pic>
      <p:pic>
        <p:nvPicPr>
          <p:cNvPr id="770056" name="Picture 8" descr="PCB_multilayer_example_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3913" y="4646613"/>
            <a:ext cx="2225675" cy="1454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4 Layer PCB Example</a:t>
            </a:r>
          </a:p>
        </p:txBody>
      </p:sp>
      <p:sp>
        <p:nvSpPr>
          <p:cNvPr id="74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Step 7 – Apply Pattern</a:t>
            </a:r>
            <a:br>
              <a:rPr lang="en-US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900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900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outer layers are now coated with photoresist and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the pattern is transferred using the outer layer photo masks.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Step 8 – Pattern Plating</a:t>
            </a:r>
            <a:br>
              <a:rPr lang="en-US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board undergoes an additional electrochemical plating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step that adds additional copper to the existing copper traces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and via plating. 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a layer of tin (or solder) is then added to the surface to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 protect the copper from the ensuing etch.</a:t>
            </a:r>
          </a:p>
        </p:txBody>
      </p:sp>
      <p:pic>
        <p:nvPicPr>
          <p:cNvPr id="749574" name="Picture 6" descr="PCB_multilayer_example_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641850"/>
            <a:ext cx="2181225" cy="1416050"/>
          </a:xfrm>
          <a:prstGeom prst="rect">
            <a:avLst/>
          </a:prstGeom>
          <a:noFill/>
        </p:spPr>
      </p:pic>
      <p:pic>
        <p:nvPicPr>
          <p:cNvPr id="749576" name="Picture 8" descr="PCB_multilayer_example_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3913" y="3165475"/>
            <a:ext cx="2162175" cy="1404938"/>
          </a:xfrm>
          <a:prstGeom prst="rect">
            <a:avLst/>
          </a:prstGeom>
          <a:noFill/>
        </p:spPr>
      </p:pic>
      <p:pic>
        <p:nvPicPr>
          <p:cNvPr id="749577" name="Picture 9" descr="PCB_multilayer_example_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3913" y="1116013"/>
            <a:ext cx="21971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4 Layer PCB Example</a:t>
            </a:r>
          </a:p>
        </p:txBody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Step 9 – Strip &amp; Etch</a:t>
            </a:r>
            <a:br>
              <a:rPr lang="en-US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now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strip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the photo resist layer off of the core exposing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the unwanted copper.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an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etch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is performed which removes all of the unwanted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copper.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copper circuitry is protected by the tin (or solder) and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 remains after the etch.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entire surface is then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stripped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leaving only the desired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pattern in copper.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751622" name="Picture 6" descr="PCB_multilayer_example_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3913" y="4338638"/>
            <a:ext cx="2190750" cy="1419225"/>
          </a:xfrm>
          <a:prstGeom prst="rect">
            <a:avLst/>
          </a:prstGeom>
          <a:noFill/>
        </p:spPr>
      </p:pic>
      <p:pic>
        <p:nvPicPr>
          <p:cNvPr id="751624" name="Picture 8" descr="PCB_multilayer_example_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3913" y="2744788"/>
            <a:ext cx="2181225" cy="1428750"/>
          </a:xfrm>
          <a:prstGeom prst="rect">
            <a:avLst/>
          </a:prstGeom>
          <a:noFill/>
        </p:spPr>
      </p:pic>
      <p:pic>
        <p:nvPicPr>
          <p:cNvPr id="751625" name="Picture 9" descr="PCB_multilayer_example_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3913" y="1076325"/>
            <a:ext cx="2189162" cy="1430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4 Layer PCB Example</a:t>
            </a:r>
          </a:p>
        </p:txBody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Step 10 – Solder mask</a:t>
            </a:r>
            <a:br>
              <a:rPr lang="en-US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now a solder mask is applied over the outer layers leaving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openings for the pads to which components will be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soldered.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“SMOBC” stands for “Solder Mask Over Bare Copper”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 and refers to a process in which the tin pattern plating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 was removed.</a:t>
            </a:r>
          </a:p>
          <a:p>
            <a:endParaRPr lang="en-US" b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Step 11 – Surface Finish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now the pads are coated with a material that protects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them from oxidation and allows them to be easily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soldered to.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“HAL” stands for “Hot Air Surface Level” (aka HASL)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 and refers to a process of adding solder to the surface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 of the board using hot air to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 melt and blow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the solder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 onto the pads.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a more modern process is called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Emersion Silver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and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refers to dipping the board in Silver.  This process is Lead-Free.</a:t>
            </a:r>
          </a:p>
        </p:txBody>
      </p:sp>
      <p:pic>
        <p:nvPicPr>
          <p:cNvPr id="779272" name="Picture 8" descr="PCB_multilayer_example_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227138"/>
            <a:ext cx="2217738" cy="1446212"/>
          </a:xfrm>
          <a:prstGeom prst="rect">
            <a:avLst/>
          </a:prstGeom>
          <a:noFill/>
        </p:spPr>
      </p:pic>
      <p:pic>
        <p:nvPicPr>
          <p:cNvPr id="779273" name="Picture 9" descr="PCB_multilayer_example_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5338" y="3824288"/>
            <a:ext cx="2225675" cy="1441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4 Layer PCB Example</a:t>
            </a:r>
          </a:p>
        </p:txBody>
      </p:sp>
      <p:sp>
        <p:nvSpPr>
          <p:cNvPr id="78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Step 12 – Silk Screen</a:t>
            </a:r>
            <a:br>
              <a:rPr lang="en-US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lastly, documentation is added to the outer layers of the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boards.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Step 13 – De-panelization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if multiple images were fabricated on the same panel,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then the boards are now routed into individual boars. 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867400" y="1520825"/>
            <a:ext cx="2217738" cy="1152525"/>
            <a:chOff x="3696" y="958"/>
            <a:chExt cx="1397" cy="726"/>
          </a:xfrm>
        </p:grpSpPr>
        <p:pic>
          <p:nvPicPr>
            <p:cNvPr id="781316" name="Picture 4" descr="PCB_multilayer_example_17"/>
            <p:cNvPicPr>
              <a:picLocks noChangeAspect="1" noChangeArrowheads="1"/>
            </p:cNvPicPr>
            <p:nvPr/>
          </p:nvPicPr>
          <p:blipFill>
            <a:blip r:embed="rId3" cstate="print"/>
            <a:srcRect t="20308"/>
            <a:stretch>
              <a:fillRect/>
            </a:stretch>
          </p:blipFill>
          <p:spPr bwMode="auto">
            <a:xfrm>
              <a:off x="3696" y="958"/>
              <a:ext cx="1397" cy="726"/>
            </a:xfrm>
            <a:prstGeom prst="rect">
              <a:avLst/>
            </a:prstGeom>
            <a:noFill/>
          </p:spPr>
        </p:pic>
        <p:sp>
          <p:nvSpPr>
            <p:cNvPr id="781318" name="Text Box 6"/>
            <p:cNvSpPr txBox="1">
              <a:spLocks noChangeArrowheads="1"/>
            </p:cNvSpPr>
            <p:nvPr/>
          </p:nvSpPr>
          <p:spPr bwMode="auto">
            <a:xfrm>
              <a:off x="3719" y="981"/>
              <a:ext cx="72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chemeClr val="bg1"/>
                  </a:solidFill>
                </a:rPr>
                <a:t>U1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PCB CAD</a:t>
            </a:r>
          </a:p>
        </p:txBody>
      </p:sp>
      <p:sp>
        <p:nvSpPr>
          <p:cNvPr id="85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CAD = Computer Aided Drawing</a:t>
            </a:r>
            <a:br>
              <a:rPr lang="en-US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a PCB CAD tool allows us to enter our design and ultimately produce information that a PCB Fab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shop can use to create the PCB.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files that the tool produces are called “Computer Aided Manufacturing (CAM) files.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design flow for PCB CAD consists of: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1) Part Library Development	- A library contains all of the parts in your design.  Each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			  part contains a schematic, a physical layout, and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			  information about the vendor that can be used to create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		 	  a “Build of Materials”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2) Schematic Entry		- A schematic contains all of the part symbols and how they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			  are connected.  “Parts” will drive forward the pad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			  configuration in the layout and “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nets”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will drive forward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			  the traces and plane shapes.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3) Layout			- A physical layout is then performed in which all of the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			  parts are placed and connected with traces.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4) CAM			- The final step is to create the Gerbers, Drill Files, and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			  Drawings to be sent to the fab shop.</a:t>
            </a:r>
            <a:endParaRPr lang="en-US" b="0" i="1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PCB CAD (GERBER)</a:t>
            </a:r>
          </a:p>
        </p:txBody>
      </p:sp>
      <p:sp>
        <p:nvSpPr>
          <p:cNvPr id="78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GERBERs</a:t>
            </a:r>
            <a:br>
              <a:rPr lang="en-US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in the PCB CAD tool, each design image is assigned a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Layer</a:t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every metal layer will be assigned its own layer. 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layers are numbered in ascending order from top to bottom (ex. L1, L2, L3, L4)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layers are also used to describe the top and bottom side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Solder Mask</a:t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layers are also used to describe the top and bottom side Silk Screen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CAM files from the CAD tool are produced in an industry standard format called 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GERBER</a:t>
            </a:r>
            <a:br>
              <a:rPr lang="en-US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extensions for GERBERS can be *.GBR, *.PHO, *.ART (Mentor Pads uses *.PHO)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a GERBER file describes the image patterns that are present on that layer.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an “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aperture”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file is a way to describe to the photo plotting machines how to interpret the shapes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described in the GERBER.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NOTE:  	the term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Gerber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comes from a standard format for photo plotters published by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	the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Gerber Systems Corporation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in 1980.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PCB CAD (GERBER)</a:t>
            </a:r>
          </a:p>
        </p:txBody>
      </p:sp>
      <p:sp>
        <p:nvSpPr>
          <p:cNvPr id="78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GERBERs</a:t>
            </a:r>
            <a:br>
              <a:rPr lang="en-US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each layer in the design will produce its own GERBER file.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Ex) for a 4 layer board, we will have: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L1.pho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L2.pho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L3.pho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L4.pho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top_silk.pho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top_mask.pho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bottom_silk.pho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bottom_mask.pho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aperture_report.rep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PCB CAD (GERBER Example)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Example : GERBERS for a 4 layer PCB (Metal Layers)</a:t>
            </a:r>
            <a:br>
              <a:rPr lang="en-US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 L1.pho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 L2.pho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000" b="0">
                <a:solidFill>
                  <a:srgbClr val="000000"/>
                </a:solidFill>
                <a:cs typeface="Times New Roman" pitchFamily="18" charset="0"/>
              </a:rPr>
              <a:t> 	  (this layer is a ground plane)</a:t>
            </a:r>
            <a:br>
              <a:rPr lang="en-US" sz="1000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 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 L3.pho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000" b="0">
                <a:solidFill>
                  <a:srgbClr val="000000"/>
                </a:solidFill>
                <a:cs typeface="Times New Roman" pitchFamily="18" charset="0"/>
              </a:rPr>
              <a:t> 	  (this layer is a ground plane)</a:t>
            </a:r>
            <a:br>
              <a:rPr lang="en-US" sz="1000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 L4.pho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803844" name="Picture 4" descr="PCB_PT_example_L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3688" y="4983163"/>
            <a:ext cx="4622800" cy="1146175"/>
          </a:xfrm>
          <a:prstGeom prst="rect">
            <a:avLst/>
          </a:prstGeom>
          <a:noFill/>
        </p:spPr>
      </p:pic>
      <p:pic>
        <p:nvPicPr>
          <p:cNvPr id="803845" name="Picture 5" descr="PCB_PT_example_L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3688" y="1328738"/>
            <a:ext cx="4627562" cy="1133475"/>
          </a:xfrm>
          <a:prstGeom prst="rect">
            <a:avLst/>
          </a:prstGeom>
          <a:noFill/>
        </p:spPr>
      </p:pic>
      <p:pic>
        <p:nvPicPr>
          <p:cNvPr id="803846" name="Picture 6" descr="PCB_PT_example_L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05275" y="2533650"/>
            <a:ext cx="4635500" cy="1146175"/>
          </a:xfrm>
          <a:prstGeom prst="rect">
            <a:avLst/>
          </a:prstGeom>
          <a:noFill/>
        </p:spPr>
      </p:pic>
      <p:pic>
        <p:nvPicPr>
          <p:cNvPr id="803847" name="Picture 7" descr="PCB_PT_example_L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05275" y="3757613"/>
            <a:ext cx="4630738" cy="1149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Printed Circuit Boards</a:t>
            </a:r>
          </a:p>
        </p:txBody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/>
              <a:t>Construction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there are a variety of methods to create a PCB.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general approach is to start with a sheet of copper attached to an insulator and then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remove copper leaving only your desired interconnect pattern.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this is called a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subtractive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method and is the most common technique.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we’ll first go over all of the major process steps used in creating a PCB.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	1) The CORE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	2) Patterning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	3) Vias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	4) Pattern Plating</a:t>
            </a:r>
          </a:p>
          <a:p>
            <a:pPr>
              <a:buFontTx/>
              <a:buNone/>
            </a:pP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		5) Solder Mask</a:t>
            </a:r>
          </a:p>
          <a:p>
            <a:pPr>
              <a:buFontTx/>
              <a:buNone/>
            </a:pP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		6) Surface Finish</a:t>
            </a:r>
          </a:p>
          <a:p>
            <a:pPr>
              <a:buFontTx/>
              <a:buNone/>
            </a:pP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		7) Silk Screening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then we’ll put them together in the appropriate sequence from start to finish.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PCB CAD (GERBER Example)</a:t>
            </a:r>
          </a:p>
        </p:txBody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Example : GERBERS for a 4 layer PCB (Top Silk &amp; Top Mask)</a:t>
            </a:r>
            <a:br>
              <a:rPr lang="en-US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L1.pho</a:t>
            </a:r>
            <a:r>
              <a:rPr lang="en-US" sz="1200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200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200" b="0">
                <a:solidFill>
                  <a:srgbClr val="000000"/>
                </a:solidFill>
                <a:cs typeface="Times New Roman" pitchFamily="18" charset="0"/>
              </a:rPr>
              <a:t> (shown again for reference)</a:t>
            </a:r>
          </a:p>
          <a:p>
            <a:pPr>
              <a:buFontTx/>
              <a:buNone/>
            </a:pPr>
            <a:endParaRPr lang="en-US" b="0">
              <a:solidFill>
                <a:srgbClr val="000000"/>
              </a:solidFill>
              <a:cs typeface="Times New Roman" pitchFamily="18" charset="0"/>
            </a:endParaRPr>
          </a:p>
          <a:p>
            <a:endParaRPr lang="en-US" b="0">
              <a:solidFill>
                <a:srgbClr val="000000"/>
              </a:solidFill>
              <a:cs typeface="Times New Roman" pitchFamily="18" charset="0"/>
            </a:endParaRPr>
          </a:p>
          <a:p>
            <a:endParaRPr lang="en-US" b="0">
              <a:solidFill>
                <a:srgbClr val="000000"/>
              </a:solidFill>
              <a:cs typeface="Times New Roman" pitchFamily="18" charset="0"/>
            </a:endParaRPr>
          </a:p>
          <a:p>
            <a:endParaRPr lang="en-US" b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top_mask.pho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200" b="0">
                <a:solidFill>
                  <a:srgbClr val="000000"/>
                </a:solidFill>
                <a:cs typeface="Times New Roman" pitchFamily="18" charset="0"/>
              </a:rPr>
              <a:t> -note that this layer is </a:t>
            </a:r>
            <a:r>
              <a:rPr lang="en-US" sz="1200" b="0" i="1">
                <a:solidFill>
                  <a:srgbClr val="000000"/>
                </a:solidFill>
                <a:cs typeface="Times New Roman" pitchFamily="18" charset="0"/>
              </a:rPr>
              <a:t>negative</a:t>
            </a:r>
            <a:r>
              <a:rPr lang="en-US" sz="1200" b="0">
                <a:solidFill>
                  <a:srgbClr val="000000"/>
                </a:solidFill>
                <a:cs typeface="Times New Roman" pitchFamily="18" charset="0"/>
              </a:rPr>
              <a:t>, meaning </a:t>
            </a:r>
            <a:br>
              <a:rPr lang="en-US" sz="1200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200" b="0">
                <a:solidFill>
                  <a:srgbClr val="000000"/>
                </a:solidFill>
                <a:cs typeface="Times New Roman" pitchFamily="18" charset="0"/>
              </a:rPr>
              <a:t>   that the shapes represents where </a:t>
            </a:r>
            <a:br>
              <a:rPr lang="en-US" sz="1200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200" b="0">
                <a:solidFill>
                  <a:srgbClr val="000000"/>
                </a:solidFill>
                <a:cs typeface="Times New Roman" pitchFamily="18" charset="0"/>
              </a:rPr>
              <a:t>   mask will NOT be</a:t>
            </a:r>
            <a:br>
              <a:rPr lang="en-US" sz="1200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200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200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200" b="0">
                <a:solidFill>
                  <a:srgbClr val="000000"/>
                </a:solidFill>
                <a:cs typeface="Times New Roman" pitchFamily="18" charset="0"/>
              </a:rPr>
              <a:t> - note that every pad on L1 must have </a:t>
            </a:r>
            <a:br>
              <a:rPr lang="en-US" sz="1200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200" b="0">
                <a:solidFill>
                  <a:srgbClr val="000000"/>
                </a:solidFill>
                <a:cs typeface="Times New Roman" pitchFamily="18" charset="0"/>
              </a:rPr>
              <a:t>    a solder mask opening so that </a:t>
            </a:r>
            <a:br>
              <a:rPr lang="en-US" sz="1200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200" b="0">
                <a:solidFill>
                  <a:srgbClr val="000000"/>
                </a:solidFill>
                <a:cs typeface="Times New Roman" pitchFamily="18" charset="0"/>
              </a:rPr>
              <a:t>    components can make contact.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top_silk.pho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805893" name="Picture 5" descr="PCB_PT_example_L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1484313"/>
            <a:ext cx="4627563" cy="1133475"/>
          </a:xfrm>
          <a:prstGeom prst="rect">
            <a:avLst/>
          </a:prstGeom>
          <a:noFill/>
        </p:spPr>
      </p:pic>
      <p:pic>
        <p:nvPicPr>
          <p:cNvPr id="805896" name="Picture 8" descr="PCB_PT_example_topsil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2250" y="4868863"/>
            <a:ext cx="4608513" cy="1119187"/>
          </a:xfrm>
          <a:prstGeom prst="rect">
            <a:avLst/>
          </a:prstGeom>
          <a:noFill/>
        </p:spPr>
      </p:pic>
      <p:pic>
        <p:nvPicPr>
          <p:cNvPr id="805897" name="Picture 9" descr="PCB_PT_example_topmas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2250" y="3155950"/>
            <a:ext cx="4608513" cy="1136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PCB CAD (GERBER Example)</a:t>
            </a:r>
          </a:p>
        </p:txBody>
      </p:sp>
      <p:sp>
        <p:nvSpPr>
          <p:cNvPr id="81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Example : GERBERS for a 4 layer PCB (Bottom Silk &amp; Bottom Mask)</a:t>
            </a:r>
            <a:br>
              <a:rPr lang="en-US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L4.pho</a:t>
            </a:r>
            <a:r>
              <a:rPr lang="en-US" sz="1200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200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200" b="0">
                <a:solidFill>
                  <a:srgbClr val="000000"/>
                </a:solidFill>
                <a:cs typeface="Times New Roman" pitchFamily="18" charset="0"/>
              </a:rPr>
              <a:t> (shown again for reference)</a:t>
            </a:r>
          </a:p>
          <a:p>
            <a:pPr>
              <a:buFontTx/>
              <a:buNone/>
            </a:pPr>
            <a:endParaRPr lang="en-US" b="0">
              <a:solidFill>
                <a:srgbClr val="000000"/>
              </a:solidFill>
              <a:cs typeface="Times New Roman" pitchFamily="18" charset="0"/>
            </a:endParaRPr>
          </a:p>
          <a:p>
            <a:endParaRPr lang="en-US" b="0">
              <a:solidFill>
                <a:srgbClr val="000000"/>
              </a:solidFill>
              <a:cs typeface="Times New Roman" pitchFamily="18" charset="0"/>
            </a:endParaRPr>
          </a:p>
          <a:p>
            <a:endParaRPr lang="en-US" b="0">
              <a:solidFill>
                <a:srgbClr val="000000"/>
              </a:solidFill>
              <a:cs typeface="Times New Roman" pitchFamily="18" charset="0"/>
            </a:endParaRPr>
          </a:p>
          <a:p>
            <a:endParaRPr lang="en-US" b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bottom_mask.pho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200" b="0">
                <a:solidFill>
                  <a:srgbClr val="000000"/>
                </a:solidFill>
                <a:cs typeface="Times New Roman" pitchFamily="18" charset="0"/>
              </a:rPr>
              <a:t> -note that this layer is </a:t>
            </a:r>
            <a:r>
              <a:rPr lang="en-US" sz="1200" b="0" i="1">
                <a:solidFill>
                  <a:srgbClr val="000000"/>
                </a:solidFill>
                <a:cs typeface="Times New Roman" pitchFamily="18" charset="0"/>
              </a:rPr>
              <a:t>negative</a:t>
            </a:r>
            <a:r>
              <a:rPr lang="en-US" sz="1200" b="0">
                <a:solidFill>
                  <a:srgbClr val="000000"/>
                </a:solidFill>
                <a:cs typeface="Times New Roman" pitchFamily="18" charset="0"/>
              </a:rPr>
              <a:t>, meaning </a:t>
            </a:r>
            <a:br>
              <a:rPr lang="en-US" sz="1200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200" b="0">
                <a:solidFill>
                  <a:srgbClr val="000000"/>
                </a:solidFill>
                <a:cs typeface="Times New Roman" pitchFamily="18" charset="0"/>
              </a:rPr>
              <a:t>   that the shapes represents where </a:t>
            </a:r>
            <a:br>
              <a:rPr lang="en-US" sz="1200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200" b="0">
                <a:solidFill>
                  <a:srgbClr val="000000"/>
                </a:solidFill>
                <a:cs typeface="Times New Roman" pitchFamily="18" charset="0"/>
              </a:rPr>
              <a:t>    mask will NOT be</a:t>
            </a:r>
            <a:br>
              <a:rPr lang="en-US" sz="1200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200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200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200" b="0">
                <a:solidFill>
                  <a:srgbClr val="000000"/>
                </a:solidFill>
                <a:cs typeface="Times New Roman" pitchFamily="18" charset="0"/>
              </a:rPr>
              <a:t> - note that every pad on L4 must have </a:t>
            </a:r>
            <a:br>
              <a:rPr lang="en-US" sz="1200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200" b="0">
                <a:solidFill>
                  <a:srgbClr val="000000"/>
                </a:solidFill>
                <a:cs typeface="Times New Roman" pitchFamily="18" charset="0"/>
              </a:rPr>
              <a:t>    a solder mask opening so that </a:t>
            </a:r>
            <a:br>
              <a:rPr lang="en-US" sz="1200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200" b="0">
                <a:solidFill>
                  <a:srgbClr val="000000"/>
                </a:solidFill>
                <a:cs typeface="Times New Roman" pitchFamily="18" charset="0"/>
              </a:rPr>
              <a:t>    components can make contact.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bottom_silk.pho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200" b="0">
                <a:solidFill>
                  <a:srgbClr val="000000"/>
                </a:solidFill>
                <a:cs typeface="Times New Roman" pitchFamily="18" charset="0"/>
              </a:rPr>
              <a:t> - this board didn’t have any silk </a:t>
            </a:r>
            <a:br>
              <a:rPr lang="en-US" sz="1200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200" b="0">
                <a:solidFill>
                  <a:srgbClr val="000000"/>
                </a:solidFill>
                <a:cs typeface="Times New Roman" pitchFamily="18" charset="0"/>
              </a:rPr>
              <a:t>   screen on the bottom</a:t>
            </a:r>
          </a:p>
        </p:txBody>
      </p:sp>
      <p:pic>
        <p:nvPicPr>
          <p:cNvPr id="818183" name="Picture 7" descr="PCB_PT_example_L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2250" y="1665288"/>
            <a:ext cx="4622800" cy="1146175"/>
          </a:xfrm>
          <a:prstGeom prst="rect">
            <a:avLst/>
          </a:prstGeom>
          <a:noFill/>
        </p:spPr>
      </p:pic>
      <p:pic>
        <p:nvPicPr>
          <p:cNvPr id="818184" name="Picture 8" descr="PCB_PT_example_bottomsil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0338" y="4718050"/>
            <a:ext cx="4705350" cy="1158875"/>
          </a:xfrm>
          <a:prstGeom prst="rect">
            <a:avLst/>
          </a:prstGeom>
          <a:noFill/>
        </p:spPr>
      </p:pic>
      <p:pic>
        <p:nvPicPr>
          <p:cNvPr id="818185" name="Picture 9" descr="PCB_PT_example_bottommas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2250" y="3213100"/>
            <a:ext cx="4643438" cy="1154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PCB CAD (Drill Data)</a:t>
            </a:r>
          </a:p>
        </p:txBody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Drill Data</a:t>
            </a:r>
            <a:br>
              <a:rPr lang="en-US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information for drill sizes and locations are contained within a separate set of files.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these files are called “Numerically Controlled Drill (NCD) Files” or “Excellon” files.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information in these files is a list of XY coordinates for where each drill hole will be made.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Ex) for a 4 layer board done in Mentor PADS, we generate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drill.drl 	: the NCD drill file that is read by the drilling machine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drill.lst 	: a list of drill coordinates in a user-friendly format for manual checking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drill.rep 	: a list of all drill sizes in a user-friendly format for manual checking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PCB CAD (Drill Data Example)</a:t>
            </a:r>
          </a:p>
        </p:txBody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Example : Drill files for a 4 layer PCB </a:t>
            </a:r>
            <a:br>
              <a:rPr lang="en-US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drill.drl 			drill.lst 			drill.rep			</a:t>
            </a:r>
          </a:p>
        </p:txBody>
      </p:sp>
      <p:sp>
        <p:nvSpPr>
          <p:cNvPr id="820229" name="Text Box 5"/>
          <p:cNvSpPr txBox="1">
            <a:spLocks noChangeArrowheads="1"/>
          </p:cNvSpPr>
          <p:nvPr/>
        </p:nvSpPr>
        <p:spPr bwMode="auto">
          <a:xfrm>
            <a:off x="647700" y="1844675"/>
            <a:ext cx="2339975" cy="414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9144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000"/>
              <a:t>%</a:t>
            </a:r>
          </a:p>
          <a:p>
            <a:pPr algn="l">
              <a:spcBef>
                <a:spcPct val="50000"/>
              </a:spcBef>
            </a:pPr>
            <a:r>
              <a:rPr lang="es-ES" sz="1000"/>
              <a:t>T1C.008F0S0</a:t>
            </a:r>
          </a:p>
          <a:p>
            <a:pPr algn="l">
              <a:spcBef>
                <a:spcPct val="50000"/>
              </a:spcBef>
            </a:pPr>
            <a:r>
              <a:rPr lang="es-ES" sz="1000"/>
              <a:t>X02345Y0105</a:t>
            </a:r>
          </a:p>
          <a:p>
            <a:pPr algn="l">
              <a:spcBef>
                <a:spcPct val="50000"/>
              </a:spcBef>
            </a:pPr>
            <a:r>
              <a:rPr lang="es-ES" sz="1000"/>
              <a:t>X0231Y0105</a:t>
            </a:r>
          </a:p>
          <a:p>
            <a:pPr algn="l">
              <a:spcBef>
                <a:spcPct val="50000"/>
              </a:spcBef>
            </a:pPr>
            <a:r>
              <a:rPr lang="es-ES" sz="1000"/>
              <a:t>X0231Y0109</a:t>
            </a:r>
          </a:p>
          <a:p>
            <a:pPr algn="l">
              <a:spcBef>
                <a:spcPct val="50000"/>
              </a:spcBef>
            </a:pPr>
            <a:r>
              <a:rPr lang="es-ES" sz="1000"/>
              <a:t>X02345Y0109</a:t>
            </a:r>
          </a:p>
          <a:p>
            <a:pPr algn="l">
              <a:spcBef>
                <a:spcPct val="50000"/>
              </a:spcBef>
            </a:pPr>
            <a:r>
              <a:rPr lang="es-ES" sz="1000"/>
              <a:t>X02345Y0113</a:t>
            </a:r>
          </a:p>
          <a:p>
            <a:pPr algn="l">
              <a:spcBef>
                <a:spcPct val="50000"/>
              </a:spcBef>
            </a:pPr>
            <a:r>
              <a:rPr lang="es-ES" sz="1000"/>
              <a:t>X0231Y0113</a:t>
            </a:r>
          </a:p>
          <a:p>
            <a:pPr algn="l">
              <a:spcBef>
                <a:spcPct val="50000"/>
              </a:spcBef>
            </a:pPr>
            <a:r>
              <a:rPr lang="es-ES" sz="1000"/>
              <a:t>X02345Y0117</a:t>
            </a:r>
          </a:p>
          <a:p>
            <a:pPr algn="l">
              <a:spcBef>
                <a:spcPct val="50000"/>
              </a:spcBef>
            </a:pPr>
            <a:r>
              <a:rPr lang="es-ES" sz="1000"/>
              <a:t>X0231Y0117</a:t>
            </a:r>
          </a:p>
          <a:p>
            <a:pPr algn="l">
              <a:spcBef>
                <a:spcPct val="50000"/>
              </a:spcBef>
            </a:pPr>
            <a:r>
              <a:rPr lang="es-ES" sz="1000"/>
              <a:t>X02345Y0233</a:t>
            </a:r>
          </a:p>
          <a:p>
            <a:pPr algn="l">
              <a:spcBef>
                <a:spcPct val="50000"/>
              </a:spcBef>
            </a:pPr>
            <a:r>
              <a:rPr lang="es-ES" sz="1000"/>
              <a:t>X0231Y0233</a:t>
            </a:r>
          </a:p>
          <a:p>
            <a:pPr algn="l">
              <a:spcBef>
                <a:spcPct val="50000"/>
              </a:spcBef>
            </a:pPr>
            <a:r>
              <a:rPr lang="es-ES" sz="1000"/>
              <a:t>X0231Y0237</a:t>
            </a:r>
          </a:p>
          <a:p>
            <a:pPr algn="l">
              <a:spcBef>
                <a:spcPct val="50000"/>
              </a:spcBef>
            </a:pPr>
            <a:r>
              <a:rPr lang="es-ES" sz="1000"/>
              <a:t>X02345Y0237</a:t>
            </a:r>
          </a:p>
          <a:p>
            <a:pPr algn="l">
              <a:spcBef>
                <a:spcPct val="50000"/>
              </a:spcBef>
            </a:pPr>
            <a:r>
              <a:rPr lang="es-ES" sz="1000"/>
              <a:t>X02345Y0241</a:t>
            </a:r>
          </a:p>
          <a:p>
            <a:pPr algn="l">
              <a:spcBef>
                <a:spcPct val="50000"/>
              </a:spcBef>
            </a:pPr>
            <a:r>
              <a:rPr lang="es-ES" sz="1000"/>
              <a:t>X0231Y0241</a:t>
            </a:r>
          </a:p>
          <a:p>
            <a:pPr algn="l">
              <a:spcBef>
                <a:spcPct val="50000"/>
              </a:spcBef>
            </a:pPr>
            <a:r>
              <a:rPr lang="es-ES" sz="1000"/>
              <a:t>X02345Y0245</a:t>
            </a:r>
          </a:p>
          <a:p>
            <a:pPr algn="l">
              <a:spcBef>
                <a:spcPct val="50000"/>
              </a:spcBef>
            </a:pPr>
            <a:r>
              <a:rPr lang="es-ES" sz="1000"/>
              <a:t>:</a:t>
            </a:r>
          </a:p>
        </p:txBody>
      </p:sp>
      <p:sp>
        <p:nvSpPr>
          <p:cNvPr id="820230" name="Text Box 6"/>
          <p:cNvSpPr txBox="1">
            <a:spLocks noChangeArrowheads="1"/>
          </p:cNvSpPr>
          <p:nvPr/>
        </p:nvSpPr>
        <p:spPr bwMode="auto">
          <a:xfrm>
            <a:off x="3311525" y="1844675"/>
            <a:ext cx="2376488" cy="414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9144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000"/>
              <a:t>Drill Listing</a:t>
            </a:r>
          </a:p>
          <a:p>
            <a:pPr algn="l">
              <a:spcBef>
                <a:spcPct val="50000"/>
              </a:spcBef>
            </a:pPr>
            <a:r>
              <a:rPr lang="es-ES" sz="1000"/>
              <a:t>=============</a:t>
            </a:r>
          </a:p>
          <a:p>
            <a:pPr algn="l">
              <a:spcBef>
                <a:spcPct val="50000"/>
              </a:spcBef>
            </a:pPr>
            <a:r>
              <a:rPr lang="es-ES" sz="1000"/>
              <a:t>Drill: .008  Tool: 1  Feed: 0  Speed: 0</a:t>
            </a:r>
          </a:p>
          <a:p>
            <a:pPr algn="l">
              <a:spcBef>
                <a:spcPct val="50000"/>
              </a:spcBef>
            </a:pPr>
            <a:r>
              <a:rPr lang="es-ES" sz="1000"/>
              <a:t>X 234500  Y 105000</a:t>
            </a:r>
          </a:p>
          <a:p>
            <a:pPr algn="l">
              <a:spcBef>
                <a:spcPct val="50000"/>
              </a:spcBef>
            </a:pPr>
            <a:r>
              <a:rPr lang="es-ES" sz="1000"/>
              <a:t>X 231000  Y 105000</a:t>
            </a:r>
          </a:p>
          <a:p>
            <a:pPr algn="l">
              <a:spcBef>
                <a:spcPct val="50000"/>
              </a:spcBef>
            </a:pPr>
            <a:r>
              <a:rPr lang="es-ES" sz="1000"/>
              <a:t>X 231000  Y 109000</a:t>
            </a:r>
          </a:p>
          <a:p>
            <a:pPr algn="l">
              <a:spcBef>
                <a:spcPct val="50000"/>
              </a:spcBef>
            </a:pPr>
            <a:r>
              <a:rPr lang="es-ES" sz="1000"/>
              <a:t>X 234500  Y 109000</a:t>
            </a:r>
          </a:p>
          <a:p>
            <a:pPr algn="l">
              <a:spcBef>
                <a:spcPct val="50000"/>
              </a:spcBef>
            </a:pPr>
            <a:r>
              <a:rPr lang="es-ES" sz="1000"/>
              <a:t>X 234500  Y 113000</a:t>
            </a:r>
          </a:p>
          <a:p>
            <a:pPr algn="l">
              <a:spcBef>
                <a:spcPct val="50000"/>
              </a:spcBef>
            </a:pPr>
            <a:r>
              <a:rPr lang="es-ES" sz="1000"/>
              <a:t>X 231000  Y 113000</a:t>
            </a:r>
          </a:p>
          <a:p>
            <a:pPr algn="l">
              <a:spcBef>
                <a:spcPct val="50000"/>
              </a:spcBef>
            </a:pPr>
            <a:r>
              <a:rPr lang="es-ES" sz="1000"/>
              <a:t>X 234500  Y 117000</a:t>
            </a:r>
          </a:p>
          <a:p>
            <a:pPr algn="l">
              <a:spcBef>
                <a:spcPct val="50000"/>
              </a:spcBef>
            </a:pPr>
            <a:r>
              <a:rPr lang="es-ES" sz="1000"/>
              <a:t>X 231000  Y 117000</a:t>
            </a:r>
          </a:p>
          <a:p>
            <a:pPr algn="l">
              <a:spcBef>
                <a:spcPct val="50000"/>
              </a:spcBef>
            </a:pPr>
            <a:r>
              <a:rPr lang="es-ES" sz="1000"/>
              <a:t>X 234500  Y 233000</a:t>
            </a:r>
          </a:p>
          <a:p>
            <a:pPr algn="l">
              <a:spcBef>
                <a:spcPct val="50000"/>
              </a:spcBef>
            </a:pPr>
            <a:r>
              <a:rPr lang="es-ES" sz="1000"/>
              <a:t>X 231000  Y 233000</a:t>
            </a:r>
          </a:p>
          <a:p>
            <a:pPr algn="l">
              <a:spcBef>
                <a:spcPct val="50000"/>
              </a:spcBef>
            </a:pPr>
            <a:r>
              <a:rPr lang="es-ES" sz="1000"/>
              <a:t>X 231000  Y 237000</a:t>
            </a:r>
          </a:p>
          <a:p>
            <a:pPr algn="l">
              <a:spcBef>
                <a:spcPct val="50000"/>
              </a:spcBef>
            </a:pPr>
            <a:r>
              <a:rPr lang="es-ES" sz="1000"/>
              <a:t>X 234500  Y 237000</a:t>
            </a:r>
          </a:p>
          <a:p>
            <a:pPr algn="l">
              <a:spcBef>
                <a:spcPct val="50000"/>
              </a:spcBef>
            </a:pPr>
            <a:r>
              <a:rPr lang="es-ES" sz="1000"/>
              <a:t>X 234500  Y 241000</a:t>
            </a:r>
          </a:p>
          <a:p>
            <a:pPr algn="l">
              <a:spcBef>
                <a:spcPct val="50000"/>
              </a:spcBef>
            </a:pPr>
            <a:r>
              <a:rPr lang="es-ES" sz="1000"/>
              <a:t>X 231000  Y 241000</a:t>
            </a:r>
          </a:p>
          <a:p>
            <a:pPr algn="l">
              <a:spcBef>
                <a:spcPct val="50000"/>
              </a:spcBef>
            </a:pPr>
            <a:r>
              <a:rPr lang="es-ES" sz="1000"/>
              <a:t>:</a:t>
            </a:r>
          </a:p>
        </p:txBody>
      </p:sp>
      <p:sp>
        <p:nvSpPr>
          <p:cNvPr id="820231" name="Text Box 7"/>
          <p:cNvSpPr txBox="1">
            <a:spLocks noChangeArrowheads="1"/>
          </p:cNvSpPr>
          <p:nvPr/>
        </p:nvSpPr>
        <p:spPr bwMode="auto">
          <a:xfrm>
            <a:off x="6084888" y="1844675"/>
            <a:ext cx="2663825" cy="414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9144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/>
              <a:t>Drill Sizes Report</a:t>
            </a:r>
          </a:p>
          <a:p>
            <a:pPr algn="l">
              <a:spcBef>
                <a:spcPct val="50000"/>
              </a:spcBef>
            </a:pPr>
            <a:r>
              <a:rPr lang="en-US" sz="1000"/>
              <a:t>==================</a:t>
            </a:r>
          </a:p>
          <a:p>
            <a:pPr algn="l">
              <a:spcBef>
                <a:spcPct val="50000"/>
              </a:spcBef>
            </a:pPr>
            <a:r>
              <a:rPr lang="en-US" sz="1000"/>
              <a:t>Tool     Size     Pltd     Feed   Speed   Qty</a:t>
            </a:r>
          </a:p>
          <a:p>
            <a:pPr algn="l">
              <a:spcBef>
                <a:spcPct val="50000"/>
              </a:spcBef>
            </a:pPr>
            <a:r>
              <a:rPr lang="en-US" sz="1000"/>
              <a:t>====   ====   ====   ====   =====   ===</a:t>
            </a:r>
          </a:p>
          <a:p>
            <a:pPr algn="l">
              <a:spcBef>
                <a:spcPct val="50000"/>
              </a:spcBef>
            </a:pPr>
            <a:r>
              <a:rPr lang="en-US" sz="1000"/>
              <a:t>   1         8    	x        0           0         443</a:t>
            </a:r>
          </a:p>
          <a:p>
            <a:pPr algn="l">
              <a:spcBef>
                <a:spcPct val="50000"/>
              </a:spcBef>
            </a:pPr>
            <a:r>
              <a:rPr lang="en-US" sz="1000"/>
              <a:t>   2        29         x        0           0          8</a:t>
            </a:r>
          </a:p>
          <a:p>
            <a:pPr algn="l">
              <a:spcBef>
                <a:spcPct val="50000"/>
              </a:spcBef>
            </a:pPr>
            <a:r>
              <a:rPr lang="en-US" sz="1000"/>
              <a:t>   3        33         -         0           0          2</a:t>
            </a:r>
          </a:p>
          <a:p>
            <a:pPr algn="l">
              <a:spcBef>
                <a:spcPct val="50000"/>
              </a:spcBef>
            </a:pPr>
            <a:r>
              <a:rPr lang="en-US" sz="1000"/>
              <a:t>   4       100        -         0           0        16</a:t>
            </a:r>
          </a:p>
          <a:p>
            <a:pPr algn="l">
              <a:spcBef>
                <a:spcPct val="50000"/>
              </a:spcBef>
            </a:pPr>
            <a:endParaRPr lang="en-US" sz="1000"/>
          </a:p>
          <a:p>
            <a:pPr algn="l">
              <a:spcBef>
                <a:spcPct val="50000"/>
              </a:spcBef>
            </a:pPr>
            <a:endParaRPr lang="en-US" sz="1000"/>
          </a:p>
          <a:p>
            <a:pPr algn="l">
              <a:spcBef>
                <a:spcPct val="50000"/>
              </a:spcBef>
            </a:pPr>
            <a:endParaRPr lang="en-US" sz="1000"/>
          </a:p>
          <a:p>
            <a:pPr algn="l">
              <a:spcBef>
                <a:spcPct val="50000"/>
              </a:spcBef>
            </a:pPr>
            <a:endParaRPr lang="en-US" sz="1000"/>
          </a:p>
          <a:p>
            <a:pPr algn="l">
              <a:spcBef>
                <a:spcPct val="50000"/>
              </a:spcBef>
            </a:pPr>
            <a:endParaRPr lang="en-US" sz="1000"/>
          </a:p>
          <a:p>
            <a:pPr algn="l">
              <a:spcBef>
                <a:spcPct val="50000"/>
              </a:spcBef>
            </a:pPr>
            <a:endParaRPr lang="es-ES" sz="1000"/>
          </a:p>
          <a:p>
            <a:pPr algn="l">
              <a:spcBef>
                <a:spcPct val="50000"/>
              </a:spcBef>
            </a:pPr>
            <a:endParaRPr lang="es-ES" sz="1000"/>
          </a:p>
          <a:p>
            <a:pPr algn="l">
              <a:spcBef>
                <a:spcPct val="50000"/>
              </a:spcBef>
            </a:pPr>
            <a:endParaRPr lang="es-ES" sz="1000"/>
          </a:p>
          <a:p>
            <a:pPr algn="l">
              <a:spcBef>
                <a:spcPct val="50000"/>
              </a:spcBef>
            </a:pPr>
            <a:endParaRPr lang="es-ES" sz="1000"/>
          </a:p>
          <a:p>
            <a:pPr algn="l">
              <a:spcBef>
                <a:spcPct val="50000"/>
              </a:spcBef>
            </a:pPr>
            <a:endParaRPr lang="es-E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PCB CAD (Drill Data Example)</a:t>
            </a:r>
          </a:p>
        </p:txBody>
      </p:sp>
      <p:sp>
        <p:nvSpPr>
          <p:cNvPr id="82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Example : Drill plot for a 4 layer PCB </a:t>
            </a:r>
            <a:br>
              <a:rPr lang="en-US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can plot our drill data over the top of our GERBERS in order to see if the holes line up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to check that everything is accurate. 	</a:t>
            </a:r>
          </a:p>
        </p:txBody>
      </p:sp>
      <p:pic>
        <p:nvPicPr>
          <p:cNvPr id="822280" name="Picture 8" descr="PCB_PT_example_dri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457450"/>
            <a:ext cx="7827963" cy="196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PCB CAD (Drawings)</a:t>
            </a: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Fab &amp; Drill Drawings</a:t>
            </a:r>
            <a:br>
              <a:rPr lang="en-US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in addition to the CAM files that you send to a PCB manufacturer, you also need to generate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drawings so that the fab engineers can understand what you are trying to accomplish.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this provides an additional layer of checking.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there are two main types of drawing that accompany your CAM files: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u="sng">
                <a:solidFill>
                  <a:srgbClr val="000000"/>
                </a:solidFill>
                <a:cs typeface="Times New Roman" pitchFamily="18" charset="0"/>
              </a:rPr>
              <a:t>Fabrication Drawing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- contains board outline dimensions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		- gives stackup dimensions, materials, surface finish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		- provides any special information about the board that the fab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		  shop needs to know.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u="sng">
                <a:solidFill>
                  <a:srgbClr val="000000"/>
                </a:solidFill>
                <a:cs typeface="Times New Roman" pitchFamily="18" charset="0"/>
              </a:rPr>
              <a:t>Drill Drawing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	- contains a plot showing the location of each drill hole on the board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		- contains a 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drill table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listing the different drill sizes and their quantity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a more common approach is to combine the two into a: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	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	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Combined Drill/Fab Drawing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PCB CAD (Drawing Example)</a:t>
            </a:r>
          </a:p>
        </p:txBody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Combined Fab/Drill Drawings</a:t>
            </a:r>
            <a:br>
              <a:rPr lang="en-US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</p:txBody>
      </p:sp>
      <p:pic>
        <p:nvPicPr>
          <p:cNvPr id="826372" name="Picture 4" descr="PCB_PT_examle_drill_drawing"/>
          <p:cNvPicPr>
            <a:picLocks noChangeAspect="1" noChangeArrowheads="1"/>
          </p:cNvPicPr>
          <p:nvPr/>
        </p:nvPicPr>
        <p:blipFill>
          <a:blip r:embed="rId3" cstate="print"/>
          <a:srcRect l="4546" t="8278" r="4546" b="8298"/>
          <a:stretch>
            <a:fillRect/>
          </a:stretch>
        </p:blipFill>
        <p:spPr bwMode="auto">
          <a:xfrm>
            <a:off x="1727200" y="1557338"/>
            <a:ext cx="5976938" cy="4235450"/>
          </a:xfrm>
          <a:prstGeom prst="rect">
            <a:avLst/>
          </a:prstGeom>
          <a:noFill/>
        </p:spPr>
      </p:pic>
      <p:sp>
        <p:nvSpPr>
          <p:cNvPr id="826373" name="Text Box 5"/>
          <p:cNvSpPr txBox="1">
            <a:spLocks noChangeArrowheads="1"/>
          </p:cNvSpPr>
          <p:nvPr/>
        </p:nvSpPr>
        <p:spPr bwMode="auto">
          <a:xfrm>
            <a:off x="431800" y="5229225"/>
            <a:ext cx="13319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solidFill>
                  <a:srgbClr val="FF0000"/>
                </a:solidFill>
              </a:rPr>
              <a:t>Drill Table</a:t>
            </a:r>
            <a:endParaRPr lang="en-US" sz="1200" i="1" u="sng">
              <a:solidFill>
                <a:srgbClr val="FF0000"/>
              </a:solidFill>
            </a:endParaRPr>
          </a:p>
        </p:txBody>
      </p:sp>
      <p:sp>
        <p:nvSpPr>
          <p:cNvPr id="826374" name="Line 6"/>
          <p:cNvSpPr>
            <a:spLocks noChangeShapeType="1"/>
          </p:cNvSpPr>
          <p:nvPr/>
        </p:nvSpPr>
        <p:spPr bwMode="auto">
          <a:xfrm flipH="1" flipV="1">
            <a:off x="1331913" y="5337175"/>
            <a:ext cx="719137" cy="730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826375" name="Text Box 7"/>
          <p:cNvSpPr txBox="1">
            <a:spLocks noChangeArrowheads="1"/>
          </p:cNvSpPr>
          <p:nvPr/>
        </p:nvSpPr>
        <p:spPr bwMode="auto">
          <a:xfrm>
            <a:off x="287338" y="4005263"/>
            <a:ext cx="133191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solidFill>
                  <a:srgbClr val="FF0000"/>
                </a:solidFill>
              </a:rPr>
              <a:t>Board Dimensions</a:t>
            </a:r>
            <a:endParaRPr lang="en-US" sz="1200" i="1" u="sng">
              <a:solidFill>
                <a:srgbClr val="FF0000"/>
              </a:solidFill>
            </a:endParaRPr>
          </a:p>
        </p:txBody>
      </p:sp>
      <p:sp>
        <p:nvSpPr>
          <p:cNvPr id="826376" name="Line 8"/>
          <p:cNvSpPr>
            <a:spLocks noChangeShapeType="1"/>
          </p:cNvSpPr>
          <p:nvPr/>
        </p:nvSpPr>
        <p:spPr bwMode="auto">
          <a:xfrm flipH="1" flipV="1">
            <a:off x="1547813" y="4113213"/>
            <a:ext cx="431800" cy="714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826377" name="Text Box 9"/>
          <p:cNvSpPr txBox="1">
            <a:spLocks noChangeArrowheads="1"/>
          </p:cNvSpPr>
          <p:nvPr/>
        </p:nvSpPr>
        <p:spPr bwMode="auto">
          <a:xfrm>
            <a:off x="358775" y="3321050"/>
            <a:ext cx="13319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solidFill>
                  <a:srgbClr val="FF0000"/>
                </a:solidFill>
              </a:rPr>
              <a:t>Drill Locations</a:t>
            </a:r>
            <a:endParaRPr lang="en-US" sz="1200" i="1" u="sng">
              <a:solidFill>
                <a:srgbClr val="FF0000"/>
              </a:solidFill>
            </a:endParaRPr>
          </a:p>
        </p:txBody>
      </p:sp>
      <p:sp>
        <p:nvSpPr>
          <p:cNvPr id="826378" name="Line 10"/>
          <p:cNvSpPr>
            <a:spLocks noChangeShapeType="1"/>
          </p:cNvSpPr>
          <p:nvPr/>
        </p:nvSpPr>
        <p:spPr bwMode="auto">
          <a:xfrm flipH="1" flipV="1">
            <a:off x="1511300" y="3536950"/>
            <a:ext cx="936625" cy="43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826379" name="Text Box 11"/>
          <p:cNvSpPr txBox="1">
            <a:spLocks noChangeArrowheads="1"/>
          </p:cNvSpPr>
          <p:nvPr/>
        </p:nvSpPr>
        <p:spPr bwMode="auto">
          <a:xfrm>
            <a:off x="7704138" y="1773238"/>
            <a:ext cx="1331912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solidFill>
                  <a:srgbClr val="FF0000"/>
                </a:solidFill>
              </a:rPr>
              <a:t>Stackup, Material, and Surface Finish Information</a:t>
            </a:r>
            <a:endParaRPr lang="en-US" sz="1200" i="1" u="sng">
              <a:solidFill>
                <a:srgbClr val="FF0000"/>
              </a:solidFill>
            </a:endParaRPr>
          </a:p>
        </p:txBody>
      </p:sp>
      <p:sp>
        <p:nvSpPr>
          <p:cNvPr id="826380" name="Line 12"/>
          <p:cNvSpPr>
            <a:spLocks noChangeShapeType="1"/>
          </p:cNvSpPr>
          <p:nvPr/>
        </p:nvSpPr>
        <p:spPr bwMode="auto">
          <a:xfrm flipV="1">
            <a:off x="7451725" y="2420938"/>
            <a:ext cx="288925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826381" name="Text Box 13"/>
          <p:cNvSpPr txBox="1">
            <a:spLocks noChangeArrowheads="1"/>
          </p:cNvSpPr>
          <p:nvPr/>
        </p:nvSpPr>
        <p:spPr bwMode="auto">
          <a:xfrm>
            <a:off x="7740650" y="4616450"/>
            <a:ext cx="13319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solidFill>
                  <a:srgbClr val="FF0000"/>
                </a:solidFill>
              </a:rPr>
              <a:t>Drawing Border</a:t>
            </a:r>
            <a:endParaRPr lang="en-US" sz="1200" i="1" u="sng">
              <a:solidFill>
                <a:srgbClr val="FF0000"/>
              </a:solidFill>
            </a:endParaRPr>
          </a:p>
        </p:txBody>
      </p:sp>
      <p:sp>
        <p:nvSpPr>
          <p:cNvPr id="826382" name="Line 14"/>
          <p:cNvSpPr>
            <a:spLocks noChangeShapeType="1"/>
          </p:cNvSpPr>
          <p:nvPr/>
        </p:nvSpPr>
        <p:spPr bwMode="auto">
          <a:xfrm flipV="1">
            <a:off x="7451725" y="4868863"/>
            <a:ext cx="288925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826383" name="Text Box 15"/>
          <p:cNvSpPr txBox="1">
            <a:spLocks noChangeArrowheads="1"/>
          </p:cNvSpPr>
          <p:nvPr/>
        </p:nvSpPr>
        <p:spPr bwMode="auto">
          <a:xfrm>
            <a:off x="4211638" y="1196975"/>
            <a:ext cx="20526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solidFill>
                  <a:srgbClr val="FF0000"/>
                </a:solidFill>
              </a:rPr>
              <a:t>Special Notes about Board</a:t>
            </a:r>
            <a:endParaRPr lang="en-US" sz="1200" i="1" u="sng">
              <a:solidFill>
                <a:srgbClr val="FF0000"/>
              </a:solidFill>
            </a:endParaRPr>
          </a:p>
        </p:txBody>
      </p:sp>
      <p:sp>
        <p:nvSpPr>
          <p:cNvPr id="826384" name="Line 16"/>
          <p:cNvSpPr>
            <a:spLocks noChangeShapeType="1"/>
          </p:cNvSpPr>
          <p:nvPr/>
        </p:nvSpPr>
        <p:spPr bwMode="auto">
          <a:xfrm flipV="1">
            <a:off x="4103688" y="1449388"/>
            <a:ext cx="107950" cy="2873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PCB CAD (Example)</a:t>
            </a:r>
          </a:p>
        </p:txBody>
      </p:sp>
      <p:sp>
        <p:nvSpPr>
          <p:cNvPr id="79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Final Result</a:t>
            </a:r>
            <a:br>
              <a:rPr lang="en-US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Gerber, Drill, and Drawing files were sent to a fab shop and 1 week later the PCB arrived.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791556" name="Picture 4" descr="PCB_PT_examle_photo"/>
          <p:cNvPicPr>
            <a:picLocks noChangeAspect="1" noChangeArrowheads="1"/>
          </p:cNvPicPr>
          <p:nvPr/>
        </p:nvPicPr>
        <p:blipFill>
          <a:blip r:embed="rId3" cstate="print"/>
          <a:srcRect l="25980" t="28999" r="50395" b="29445"/>
          <a:stretch>
            <a:fillRect/>
          </a:stretch>
        </p:blipFill>
        <p:spPr bwMode="auto">
          <a:xfrm>
            <a:off x="3671888" y="2312988"/>
            <a:ext cx="1800225" cy="2374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Design for Manufacturability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</p:spPr>
        <p:txBody>
          <a:bodyPr wrap="none"/>
          <a:lstStyle/>
          <a:p>
            <a:r>
              <a:rPr lang="en-US" sz="1600" smtClean="0">
                <a:solidFill>
                  <a:srgbClr val="000000"/>
                </a:solidFill>
                <a:cs typeface="Times New Roman" pitchFamily="18" charset="0"/>
              </a:rPr>
              <a:t>Design for Manufacturability (DFM)</a:t>
            </a:r>
            <a:br>
              <a:rPr lang="en-US" sz="160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- The physical sizes that we use in a PCB design are not arbitrary.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- The minimum sizes and spacing are dictated by the Fabrication Vendor.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- Prior to designing a PCB, you must look at the </a:t>
            </a:r>
            <a:r>
              <a:rPr lang="en-US" b="0" i="1" smtClean="0">
                <a:solidFill>
                  <a:srgbClr val="000000"/>
                </a:solidFill>
                <a:cs typeface="Times New Roman" pitchFamily="18" charset="0"/>
              </a:rPr>
              <a:t>Design Rules</a:t>
            </a: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 for potential vendors and 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  select the Design Rules that meet your application.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- On a PCB, the smaller the features, the more circuitry that can fit on a board.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- However, the smaller the feature, the higher the cost of the board.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- In addition, when designing transmission lines, we select our material, widths, and spacing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  in order to achieve a characteristic impedance.   Not necessarily the minimum geometry. 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- We are constantly trading off: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 	  	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 		</a:t>
            </a:r>
            <a:r>
              <a:rPr lang="en-US" smtClean="0">
                <a:solidFill>
                  <a:srgbClr val="000000"/>
                </a:solidFill>
                <a:cs typeface="Times New Roman" pitchFamily="18" charset="0"/>
              </a:rPr>
              <a:t>Electrical Performance</a:t>
            </a: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 vs. </a:t>
            </a:r>
            <a:r>
              <a:rPr lang="en-US" smtClean="0">
                <a:solidFill>
                  <a:srgbClr val="000000"/>
                </a:solidFill>
                <a:cs typeface="Times New Roman" pitchFamily="18" charset="0"/>
              </a:rPr>
              <a:t>Mechanical Performance</a:t>
            </a: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 vs. </a:t>
            </a:r>
            <a:r>
              <a:rPr lang="en-US" smtClean="0">
                <a:solidFill>
                  <a:srgbClr val="000000"/>
                </a:solidFill>
                <a:cs typeface="Times New Roman" pitchFamily="18" charset="0"/>
              </a:rPr>
              <a:t>Cost  </a:t>
            </a: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endParaRPr lang="en-US" b="0" smtClean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Design for Manufacturability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</p:spPr>
        <p:txBody>
          <a:bodyPr wrap="none"/>
          <a:lstStyle/>
          <a:p>
            <a:r>
              <a:rPr lang="en-US" sz="1600" smtClean="0">
                <a:solidFill>
                  <a:srgbClr val="000000"/>
                </a:solidFill>
                <a:cs typeface="Times New Roman" pitchFamily="18" charset="0"/>
              </a:rPr>
              <a:t>IPC</a:t>
            </a:r>
            <a:br>
              <a:rPr lang="en-US" sz="160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- “Institute for Interconnecting and Packaging Electronic Circuits”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- The organization that defines PCB standards. 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- PCB Fab vendors will typically adhere to a particular IPC standard.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- This allows you to design your board using widths/spacing from an IPC standard that 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   is independent of a PCB Fab vendor.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- This way, your design can be sent to any Fab shop that supports that particular IPC standard.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- IPC will work with a group of experts in the field and define the dimensions that can be 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  achieved for a given standard.  This way a standard is achievable by the majority of Fab Shops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  that are regularly improving their processes.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PCB: Core</a:t>
            </a: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The CORE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base element to a PCB is called the “CORE”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this typically consists of two sheets of thin copper laminated (or glued) to an insulating material.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insulator is commonly call the “Substrate” or the “Laminate”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this construction is also called a “Copper Clad” insulator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COREs come in large sheets which are typically ~18” x 24” </a:t>
            </a:r>
            <a:r>
              <a:rPr lang="en-US" sz="1000" b="0" i="1">
                <a:solidFill>
                  <a:srgbClr val="000000"/>
                </a:solidFill>
                <a:cs typeface="Times New Roman" pitchFamily="18" charset="0"/>
              </a:rPr>
              <a:t>(but can be as large as 24” x 48”)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687108" name="Picture 4" descr="PCB_co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600" y="2889250"/>
            <a:ext cx="6907213" cy="123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Design for Manufacturability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</p:spPr>
        <p:txBody>
          <a:bodyPr wrap="none"/>
          <a:lstStyle/>
          <a:p>
            <a:r>
              <a:rPr lang="en-US" sz="1600" smtClean="0">
                <a:solidFill>
                  <a:srgbClr val="000000"/>
                </a:solidFill>
                <a:cs typeface="Times New Roman" pitchFamily="18" charset="0"/>
              </a:rPr>
              <a:t>IPC</a:t>
            </a:r>
            <a:br>
              <a:rPr lang="en-US" sz="160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- IPC specs all aspects of electronic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  interconnect (PCB, Assembly, Materials, etc.)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- The dimensions we are interested in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   are found in the “Printed Board / Acceptance”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   section:</a:t>
            </a:r>
          </a:p>
        </p:txBody>
      </p:sp>
      <p:pic>
        <p:nvPicPr>
          <p:cNvPr id="5126" name="Picture 4" descr="IPC_Spe_Tr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9938" y="873125"/>
            <a:ext cx="3979862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Line 5"/>
          <p:cNvSpPr>
            <a:spLocks noChangeShapeType="1"/>
          </p:cNvSpPr>
          <p:nvPr/>
        </p:nvSpPr>
        <p:spPr bwMode="auto">
          <a:xfrm flipH="1" flipV="1">
            <a:off x="3384550" y="2744788"/>
            <a:ext cx="2663825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Design for Manufacturability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</p:spPr>
        <p:txBody>
          <a:bodyPr wrap="none"/>
          <a:lstStyle/>
          <a:p>
            <a:r>
              <a:rPr lang="en-US" sz="1600" smtClean="0">
                <a:solidFill>
                  <a:srgbClr val="000000"/>
                </a:solidFill>
                <a:cs typeface="Times New Roman" pitchFamily="18" charset="0"/>
              </a:rPr>
              <a:t>Vendor Specific Capabilities </a:t>
            </a:r>
            <a:br>
              <a:rPr lang="en-US" sz="160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- here is an example of specifications from </a:t>
            </a:r>
            <a:r>
              <a:rPr lang="en-US" b="0" u="sng" smtClean="0">
                <a:solidFill>
                  <a:srgbClr val="000000"/>
                </a:solidFill>
                <a:cs typeface="Times New Roman" pitchFamily="18" charset="0"/>
              </a:rPr>
              <a:t>PCBexpress.com</a:t>
            </a: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endParaRPr lang="en-US" b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6150" name="Picture 6" descr="PCB_pcbexpress_spec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881188"/>
            <a:ext cx="3802062" cy="4248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51" name="Picture 7" descr="PCB_pcbexpress_spec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1881188"/>
            <a:ext cx="4065588" cy="4248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Design for Manufacturability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</p:spPr>
        <p:txBody>
          <a:bodyPr wrap="none"/>
          <a:lstStyle/>
          <a:p>
            <a:r>
              <a:rPr lang="en-US" sz="1600" smtClean="0">
                <a:solidFill>
                  <a:srgbClr val="000000"/>
                </a:solidFill>
                <a:cs typeface="Times New Roman" pitchFamily="18" charset="0"/>
              </a:rPr>
              <a:t>Vendor Specific Capabilities </a:t>
            </a:r>
            <a:r>
              <a:rPr lang="en-US" sz="1000" smtClean="0">
                <a:solidFill>
                  <a:srgbClr val="000000"/>
                </a:solidFill>
                <a:cs typeface="Times New Roman" pitchFamily="18" charset="0"/>
              </a:rPr>
              <a:t>(PCBexpress.com cont…)</a:t>
            </a:r>
            <a:r>
              <a:rPr lang="en-US" sz="160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br>
              <a:rPr lang="en-US" sz="160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- notice that we can use trace widths as 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  small as 0.006”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- however, if we want to design a 50 ohm 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  transmission line (i.e., a microstrip or stripline)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  we need to look at the stackup and materials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  in order to choose a width that gives us our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  desired impedance. 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endParaRPr lang="en-US" b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7174" name="Picture 6" descr="PCB_pcbexpress_spec3"/>
          <p:cNvPicPr>
            <a:picLocks noChangeAspect="1" noChangeArrowheads="1"/>
          </p:cNvPicPr>
          <p:nvPr/>
        </p:nvPicPr>
        <p:blipFill>
          <a:blip r:embed="rId3" cstate="print"/>
          <a:srcRect r="2762"/>
          <a:stretch>
            <a:fillRect/>
          </a:stretch>
        </p:blipFill>
        <p:spPr bwMode="auto">
          <a:xfrm>
            <a:off x="4608513" y="2014538"/>
            <a:ext cx="4248150" cy="3967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Component Loading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</p:spPr>
        <p:txBody>
          <a:bodyPr wrap="none"/>
          <a:lstStyle/>
          <a:p>
            <a:r>
              <a:rPr lang="en-US" sz="1600" smtClean="0">
                <a:solidFill>
                  <a:srgbClr val="000000"/>
                </a:solidFill>
                <a:cs typeface="Times New Roman" pitchFamily="18" charset="0"/>
              </a:rPr>
              <a:t>Loading</a:t>
            </a: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- in high volumes, PCBs are loaded using automatic assembly machines.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- this is typically called “Pick and Place” which refers to the robotic arms </a:t>
            </a:r>
            <a:r>
              <a:rPr lang="en-US" b="0" i="1" smtClean="0">
                <a:solidFill>
                  <a:srgbClr val="000000"/>
                </a:solidFill>
                <a:cs typeface="Times New Roman" pitchFamily="18" charset="0"/>
              </a:rPr>
              <a:t>picking</a:t>
            </a: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 up a 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  component from a bin of parts and </a:t>
            </a:r>
            <a:r>
              <a:rPr lang="en-US" b="0" i="1" smtClean="0">
                <a:solidFill>
                  <a:srgbClr val="000000"/>
                </a:solidFill>
                <a:cs typeface="Times New Roman" pitchFamily="18" charset="0"/>
              </a:rPr>
              <a:t>placing</a:t>
            </a: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 it on the PCB.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endParaRPr lang="en-US" b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8198" name="Picture 5" descr="PCB_pick_n_plac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2600325"/>
            <a:ext cx="4516438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Through-Hole Component Loading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</p:spPr>
        <p:txBody>
          <a:bodyPr wrap="none"/>
          <a:lstStyle/>
          <a:p>
            <a:r>
              <a:rPr lang="en-US" sz="1600" smtClean="0">
                <a:solidFill>
                  <a:srgbClr val="000000"/>
                </a:solidFill>
                <a:cs typeface="Times New Roman" pitchFamily="18" charset="0"/>
              </a:rPr>
              <a:t>Through Hole</a:t>
            </a: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- Through-Hole Technology refers to components that have leads that extend all the way through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  the PCB.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- When designing a PCB, a plated through-hole is created that is large enough to accept the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  leads of the part.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- The leads of the part are then inserted into the holes.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- The entire board is then ran through a </a:t>
            </a:r>
            <a:r>
              <a:rPr lang="en-US" b="0" i="1" smtClean="0">
                <a:solidFill>
                  <a:srgbClr val="000000"/>
                </a:solidFill>
                <a:cs typeface="Times New Roman" pitchFamily="18" charset="0"/>
              </a:rPr>
              <a:t>Wave Soldering</a:t>
            </a: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 process which applies solder to the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   backside of the board.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- The leads are then </a:t>
            </a:r>
            <a:r>
              <a:rPr lang="en-US" b="0" i="1" smtClean="0">
                <a:solidFill>
                  <a:srgbClr val="000000"/>
                </a:solidFill>
                <a:cs typeface="Times New Roman" pitchFamily="18" charset="0"/>
              </a:rPr>
              <a:t>trimmed</a:t>
            </a: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 from the backside of the board.</a:t>
            </a:r>
          </a:p>
        </p:txBody>
      </p:sp>
      <p:pic>
        <p:nvPicPr>
          <p:cNvPr id="9222" name="Picture 4" descr="PCB_Assy_TH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4652963"/>
            <a:ext cx="7672387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SMT Component Loading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</p:spPr>
        <p:txBody>
          <a:bodyPr wrap="none"/>
          <a:lstStyle/>
          <a:p>
            <a:r>
              <a:rPr lang="en-US" sz="1600" smtClean="0">
                <a:solidFill>
                  <a:srgbClr val="000000"/>
                </a:solidFill>
                <a:cs typeface="Times New Roman" pitchFamily="18" charset="0"/>
              </a:rPr>
              <a:t>Surface Mount Technology</a:t>
            </a: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- SMT refers to components that only contact the surface of the board.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- this allows components to be loaded without having to drill holes in the board.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- this allows much smaller components to be used.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- SMT technology can be used on both the top and bottom of the PCB (i.e., doubled sided PCAs)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SMT Component Loading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</p:spPr>
        <p:txBody>
          <a:bodyPr wrap="none"/>
          <a:lstStyle/>
          <a:p>
            <a:r>
              <a:rPr lang="en-US" sz="1600" smtClean="0">
                <a:solidFill>
                  <a:srgbClr val="000000"/>
                </a:solidFill>
                <a:cs typeface="Times New Roman" pitchFamily="18" charset="0"/>
              </a:rPr>
              <a:t>Solder Paste</a:t>
            </a: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- the first step in using automated SMT assembly is to apply </a:t>
            </a:r>
            <a:r>
              <a:rPr lang="en-US" b="0" i="1" smtClean="0">
                <a:solidFill>
                  <a:srgbClr val="000000"/>
                </a:solidFill>
                <a:cs typeface="Times New Roman" pitchFamily="18" charset="0"/>
              </a:rPr>
              <a:t>solder paste.</a:t>
            </a: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- solder paste is a mixture of solder and flux.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- flux is an acid solution that eats through oxidation.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- by mixing solder and flux together, a thick, viscous material is create 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  (about the same viscosity as toothpaste).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- this material is called </a:t>
            </a:r>
            <a:r>
              <a:rPr lang="en-US" b="0" i="1" smtClean="0">
                <a:solidFill>
                  <a:srgbClr val="000000"/>
                </a:solidFill>
                <a:cs typeface="Times New Roman" pitchFamily="18" charset="0"/>
              </a:rPr>
              <a:t>solder paste </a:t>
            </a: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and has some attractive properties: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 	1) It can be applied to the pads of a PCB using a stencil since it is viscous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 	2) It contains flux so any oxidation on the pads will be eliminated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 	3)  If a component is placed on the flux, the component will stick.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 	     The solder paste is sticky enough so that a PCB can be turned upside down and the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 	     components will not fall off.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- The entire board is then heated up in a reflow oven.  This burns the flux out of the paste leaving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  only molten solder.  When the board is cooled, a solid solder joint is formed.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SMT Component Loading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</p:spPr>
        <p:txBody>
          <a:bodyPr wrap="none"/>
          <a:lstStyle/>
          <a:p>
            <a:r>
              <a:rPr lang="en-US" sz="1600" smtClean="0">
                <a:solidFill>
                  <a:srgbClr val="000000"/>
                </a:solidFill>
                <a:cs typeface="Times New Roman" pitchFamily="18" charset="0"/>
              </a:rPr>
              <a:t>Solder Paste</a:t>
            </a: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- if a board is to be loaded using automated SMT pick and place technology, the CAD tool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  must produce data for the paste stencil.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 	top_paste.pho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 	bottom_paste.pho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ex)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L1.pho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top_paste.pho</a:t>
            </a:r>
          </a:p>
        </p:txBody>
      </p:sp>
      <p:pic>
        <p:nvPicPr>
          <p:cNvPr id="12294" name="Picture 5" descr="PCB_PT_example_L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8088" y="3213100"/>
            <a:ext cx="508158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PCB_PT_example_toppas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2850" y="4581525"/>
            <a:ext cx="5076825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SMT Component Loading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</p:spPr>
        <p:txBody>
          <a:bodyPr wrap="none"/>
          <a:lstStyle/>
          <a:p>
            <a:r>
              <a:rPr lang="en-US" sz="1600" smtClean="0">
                <a:solidFill>
                  <a:srgbClr val="000000"/>
                </a:solidFill>
                <a:cs typeface="Times New Roman" pitchFamily="18" charset="0"/>
              </a:rPr>
              <a:t>SMT Process</a:t>
            </a: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endParaRPr lang="en-US" b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13318" name="Picture 6" descr="PCB_Assy_SM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1557338"/>
            <a:ext cx="5576888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PCB Transmission Lines</a:t>
            </a:r>
          </a:p>
        </p:txBody>
      </p:sp>
      <p:sp>
        <p:nvSpPr>
          <p:cNvPr id="83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Transmission Lines</a:t>
            </a:r>
            <a:br>
              <a:rPr lang="en-US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We’ve seen that a transmission line is described in terms of Impedance and Prop Delay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We’ve also seen that the Characteristic Impedance and Prop Delay are only functions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of the inductance and capacitance of the line: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Inductance and capacitance are frequency independent and functions of the structure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geometries and materials.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This means that for a transmission line, Z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and T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D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are only dependent on the physical shape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 and material properties.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use the term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Controlled Impedance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to describe T-line structures where we define a geometry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in which we know exactly where the signal and return current propogate.</a:t>
            </a:r>
          </a:p>
        </p:txBody>
      </p:sp>
      <p:graphicFrame>
        <p:nvGraphicFramePr>
          <p:cNvPr id="832517" name="Object 5"/>
          <p:cNvGraphicFramePr>
            <a:graphicFrameLocks noChangeAspect="1"/>
          </p:cNvGraphicFramePr>
          <p:nvPr/>
        </p:nvGraphicFramePr>
        <p:xfrm>
          <a:off x="2916238" y="2673350"/>
          <a:ext cx="925512" cy="674688"/>
        </p:xfrm>
        <a:graphic>
          <a:graphicData uri="http://schemas.openxmlformats.org/presentationml/2006/ole">
            <p:oleObj spid="_x0000_s420866" name="Equation" r:id="rId4" imgW="609480" imgH="444240" progId="Equation.3">
              <p:embed/>
            </p:oleObj>
          </a:graphicData>
        </a:graphic>
      </p:graphicFrame>
      <p:graphicFrame>
        <p:nvGraphicFramePr>
          <p:cNvPr id="832518" name="Object 6"/>
          <p:cNvGraphicFramePr>
            <a:graphicFrameLocks noChangeAspect="1"/>
          </p:cNvGraphicFramePr>
          <p:nvPr/>
        </p:nvGraphicFramePr>
        <p:xfrm>
          <a:off x="4751388" y="2852738"/>
          <a:ext cx="1041400" cy="365125"/>
        </p:xfrm>
        <a:graphic>
          <a:graphicData uri="http://schemas.openxmlformats.org/presentationml/2006/ole">
            <p:oleObj spid="_x0000_s420867" name="Equation" r:id="rId5" imgW="68580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533" name="Picture 5" descr="PCB_co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4257675"/>
            <a:ext cx="6627813" cy="1501775"/>
          </a:xfrm>
          <a:prstGeom prst="rect">
            <a:avLst/>
          </a:prstGeom>
          <a:noFill/>
        </p:spPr>
      </p:pic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PCB: Core</a:t>
            </a:r>
          </a:p>
        </p:txBody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The CORE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u="sng">
                <a:solidFill>
                  <a:srgbClr val="000000"/>
                </a:solidFill>
                <a:cs typeface="Times New Roman" pitchFamily="18" charset="0"/>
              </a:rPr>
              <a:t>CORE Conductors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most commonly used conducting material is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Copper (Cu)</a:t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thickness of the copper sheet is specified in terms of its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weight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2oz      =    70 um	= 0.0024” 	The term “weight” refers to the weight in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1oz      =    35 um	= 0.0012” 	     ounces per square foot” 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0.5oz   =    17.5 um 	= 0.0006” 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	0.25oz =    8.75 um 	= 0.0003”   We sometimes call this sheet a “foil”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PCB Transmission Lines</a:t>
            </a:r>
          </a:p>
        </p:txBody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Microstrip</a:t>
            </a:r>
            <a:br>
              <a:rPr lang="en-US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A microstrip transmission line consists of a signal trace residing over an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infinite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ground plane.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On a PCB, these transmission lines exist when you use the outer layers for signal traces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and then put a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plane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beneath (typically directly beneath, L2)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return path is the ground plane beneath the trace.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NOTE: There are two important things to notice about a Microstrip: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1) The field lines are NOT completely contained within a homogenous medium so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     there is no FEXT canceling.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2) The field lines extend upward from the signal trace and can coupled to adjacent boards.</a:t>
            </a:r>
          </a:p>
        </p:txBody>
      </p:sp>
      <p:pic>
        <p:nvPicPr>
          <p:cNvPr id="834567" name="Picture 7" descr="PCB_Tline_microstr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4581525"/>
            <a:ext cx="4005262" cy="1431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PCB Transmission Lines</a:t>
            </a:r>
          </a:p>
        </p:txBody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Embedded Microstrip</a:t>
            </a:r>
            <a:br>
              <a:rPr lang="en-US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This is simply a microstrip that is buried within the dielectric.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This type of structure attempts to contain all of the field lines within the same dielectric material.</a:t>
            </a:r>
          </a:p>
        </p:txBody>
      </p:sp>
      <p:pic>
        <p:nvPicPr>
          <p:cNvPr id="836613" name="Picture 5" descr="PCB_Tline_embedded_microstr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3033713"/>
            <a:ext cx="3975100" cy="2011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PCB Transmission Lines</a:t>
            </a:r>
          </a:p>
        </p:txBody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Stripline</a:t>
            </a:r>
            <a:br>
              <a:rPr lang="en-US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A stripline transmission line consists of a signal trace sandwiched between two return planes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On a PCB, these transmission lines exist on inner layers if you are able to put planes above and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beneath the signal layer (typically requires at least 6 layers)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return path is split between the two ground planes.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NOTE: There are two important things to notice about a Stripline: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1) The field lines ARE completely contained within a homogenous medium so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     there is FEXT canceling.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2) The field lines are strongly coupled to the two ground planes so coupling to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     adjacent neighbors is minimized. </a:t>
            </a:r>
          </a:p>
        </p:txBody>
      </p:sp>
      <p:pic>
        <p:nvPicPr>
          <p:cNvPr id="840709" name="Picture 5" descr="PCB_Tline_strip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338" y="4508500"/>
            <a:ext cx="8547100" cy="1490663"/>
          </a:xfrm>
          <a:prstGeom prst="rect">
            <a:avLst/>
          </a:prstGeom>
          <a:noFill/>
        </p:spPr>
      </p:pic>
      <p:sp>
        <p:nvSpPr>
          <p:cNvPr id="840710" name="Text Box 6"/>
          <p:cNvSpPr txBox="1">
            <a:spLocks noChangeArrowheads="1"/>
          </p:cNvSpPr>
          <p:nvPr/>
        </p:nvSpPr>
        <p:spPr bwMode="auto">
          <a:xfrm>
            <a:off x="1116013" y="6021388"/>
            <a:ext cx="154781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Symmetric Stripline </a:t>
            </a:r>
            <a:endParaRPr lang="en-US" sz="1200" b="1" i="1" u="sng"/>
          </a:p>
        </p:txBody>
      </p:sp>
      <p:sp>
        <p:nvSpPr>
          <p:cNvPr id="840711" name="Text Box 7"/>
          <p:cNvSpPr txBox="1">
            <a:spLocks noChangeArrowheads="1"/>
          </p:cNvSpPr>
          <p:nvPr/>
        </p:nvSpPr>
        <p:spPr bwMode="auto">
          <a:xfrm>
            <a:off x="5795963" y="6021388"/>
            <a:ext cx="165576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Asymmetric Stripline </a:t>
            </a:r>
            <a:endParaRPr lang="en-US" sz="1200" b="1" i="1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PCB Transmission Lines</a:t>
            </a:r>
          </a:p>
        </p:txBody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Coplanar</a:t>
            </a:r>
            <a:br>
              <a:rPr lang="en-US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A coplanar transmission line uses the same metal layer of the PCB for both the signal and return.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this is commonly used on PCB’s with very few layers.</a:t>
            </a:r>
          </a:p>
        </p:txBody>
      </p:sp>
      <p:pic>
        <p:nvPicPr>
          <p:cNvPr id="842759" name="Picture 7" descr="PCB_Tline_coplan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2388" y="2673350"/>
            <a:ext cx="3975100" cy="1831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Signal Integrity on PCBs</a:t>
            </a:r>
          </a:p>
        </p:txBody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Impedance Discontinuities in PCB’s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sources of impedance discontinuities on PCB’s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1) Vias 		(typically larger than the traces we use)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2) Pads 		(typically larger than the traces we use)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3) Cross-talk 	(coupling to other traces causes Z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to change)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4) Return Path 	(switch routing layers also requires a change in the return path)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5) Dk variance	(Dk can change from one region of the board to another)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6) Etching Tolerance	(Trace widths will have tolerances, +/-x%, that changes Z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)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7) Etching Variance	(Trace widths can change due to etching variance across the board)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8) Plating Variance	(The thickness of a trace can chance across the board due to plating)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9) Thickness Variance	(The lamination may result in different board thicknesses vs. location)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each of these noise sources must be analyzed in the noise budget.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578" name="Picture 2" descr="PCB_co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963" y="4437063"/>
            <a:ext cx="6627812" cy="1501775"/>
          </a:xfrm>
          <a:prstGeom prst="rect">
            <a:avLst/>
          </a:prstGeom>
          <a:noFill/>
        </p:spPr>
      </p:pic>
      <p:sp>
        <p:nvSpPr>
          <p:cNvPr id="66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PCB: Core</a:t>
            </a:r>
          </a:p>
        </p:txBody>
      </p:sp>
      <p:sp>
        <p:nvSpPr>
          <p:cNvPr id="664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The CORE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u="sng">
                <a:solidFill>
                  <a:srgbClr val="000000"/>
                </a:solidFill>
                <a:cs typeface="Times New Roman" pitchFamily="18" charset="0"/>
              </a:rPr>
              <a:t>CORE Insulators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there are many different types of insulating material, each with varying degrees of: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- Cost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- Dielectric Constants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- Electrical Performance (i.e,. Disipation factor = loss tangent)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- Mechanical Robustness (rigidity, peel-strength, CTE)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COREs are typically reinforced with a weave of fiber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FR4 (Fire Retardant Epoxy #4) is the most common dielectric in use today.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PCB: Patterning</a:t>
            </a:r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Patterning </a:t>
            </a:r>
            <a:br>
              <a:rPr lang="en-US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there are 2 common techniques to remove material from the core to leave only the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desired conduction paths.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u="sng">
                <a:solidFill>
                  <a:srgbClr val="000000"/>
                </a:solidFill>
                <a:cs typeface="Times New Roman" pitchFamily="18" charset="0"/>
              </a:rPr>
              <a:t>1)  Photoengraving / Photolithography 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- a photomask is created by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printing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a design pattern onto a translucent material.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- this is very similar to printing an overhead transparency using a laser printer.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- the CORE is then covered in a photosensitive material (photosensitive dry film, or photoresist).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- when the photosensitive material is exposed to light, its properties change.</a:t>
            </a:r>
          </a:p>
        </p:txBody>
      </p:sp>
      <p:pic>
        <p:nvPicPr>
          <p:cNvPr id="666629" name="Picture 5" descr="PCB_photoengravin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4170363"/>
            <a:ext cx="6815137" cy="1966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PCB: Patterning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Patterning </a:t>
            </a:r>
            <a:br>
              <a:rPr lang="en-US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u="sng">
                <a:solidFill>
                  <a:srgbClr val="000000"/>
                </a:solidFill>
                <a:cs typeface="Times New Roman" pitchFamily="18" charset="0"/>
              </a:rPr>
              <a:t>1)  Photoengraving / Photolithography cont… 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CORE is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exposed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to a light source through the photomask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a solution is then applied that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develops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the photosensitive material making is soluble. </a:t>
            </a:r>
          </a:p>
        </p:txBody>
      </p:sp>
      <p:pic>
        <p:nvPicPr>
          <p:cNvPr id="668678" name="Picture 6" descr="PCB_photoengraving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2852738"/>
            <a:ext cx="5203825" cy="3203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U_Lecture_EE261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MSU_Lecture_EE261</Template>
  <TotalTime>13183</TotalTime>
  <Words>703</Words>
  <Application>Microsoft Office PowerPoint</Application>
  <PresentationFormat>On-screen Show (4:3)</PresentationFormat>
  <Paragraphs>318</Paragraphs>
  <Slides>64</Slides>
  <Notes>63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6" baseType="lpstr">
      <vt:lpstr>MSU_Lecture_EE261</vt:lpstr>
      <vt:lpstr>Equation</vt:lpstr>
      <vt:lpstr>EELE 461/561 – Digital System Design</vt:lpstr>
      <vt:lpstr>Printed Circuit Boards</vt:lpstr>
      <vt:lpstr>Printed Circuit Boards</vt:lpstr>
      <vt:lpstr>Printed Circuit Boards</vt:lpstr>
      <vt:lpstr>PCB: Core</vt:lpstr>
      <vt:lpstr>PCB: Core</vt:lpstr>
      <vt:lpstr>PCB: Core</vt:lpstr>
      <vt:lpstr>PCB: Patterning</vt:lpstr>
      <vt:lpstr>PCB: Patterning</vt:lpstr>
      <vt:lpstr>PCB: Patterning</vt:lpstr>
      <vt:lpstr>PCB: Patterning</vt:lpstr>
      <vt:lpstr>PCB: Vias</vt:lpstr>
      <vt:lpstr>PCB: Vias</vt:lpstr>
      <vt:lpstr>PCB: Vias</vt:lpstr>
      <vt:lpstr>PCB: Pattern Plating</vt:lpstr>
      <vt:lpstr>PCB: Solder Mask</vt:lpstr>
      <vt:lpstr>PCB: Surface Finish / Solder Coat </vt:lpstr>
      <vt:lpstr>PCB: Silkscreen</vt:lpstr>
      <vt:lpstr>PCB: Silkscreen</vt:lpstr>
      <vt:lpstr>2 Layer PCB Example</vt:lpstr>
      <vt:lpstr>2 Layer PCB Example</vt:lpstr>
      <vt:lpstr>2 Layer PCB Example</vt:lpstr>
      <vt:lpstr>2 Layer PCB Example</vt:lpstr>
      <vt:lpstr>2 Layer PCB Example</vt:lpstr>
      <vt:lpstr>2 Layer PCB Example</vt:lpstr>
      <vt:lpstr>Multi Layer PCBs</vt:lpstr>
      <vt:lpstr>Multi Layer PCBs</vt:lpstr>
      <vt:lpstr>Multi Layer PCBs</vt:lpstr>
      <vt:lpstr>4 Layer PCB Example</vt:lpstr>
      <vt:lpstr>4 Layer PCB Example</vt:lpstr>
      <vt:lpstr>4 Layer PCB Example</vt:lpstr>
      <vt:lpstr>4 Layer PCB Example</vt:lpstr>
      <vt:lpstr>4 Layer PCB Example</vt:lpstr>
      <vt:lpstr>4 Layer PCB Example</vt:lpstr>
      <vt:lpstr>4 Layer PCB Example</vt:lpstr>
      <vt:lpstr>PCB CAD</vt:lpstr>
      <vt:lpstr>PCB CAD (GERBER)</vt:lpstr>
      <vt:lpstr>PCB CAD (GERBER)</vt:lpstr>
      <vt:lpstr>PCB CAD (GERBER Example)</vt:lpstr>
      <vt:lpstr>PCB CAD (GERBER Example)</vt:lpstr>
      <vt:lpstr>PCB CAD (GERBER Example)</vt:lpstr>
      <vt:lpstr>PCB CAD (Drill Data)</vt:lpstr>
      <vt:lpstr>PCB CAD (Drill Data Example)</vt:lpstr>
      <vt:lpstr>PCB CAD (Drill Data Example)</vt:lpstr>
      <vt:lpstr>PCB CAD (Drawings)</vt:lpstr>
      <vt:lpstr>PCB CAD (Drawing Example)</vt:lpstr>
      <vt:lpstr>PCB CAD (Example)</vt:lpstr>
      <vt:lpstr>Design for Manufacturability</vt:lpstr>
      <vt:lpstr>Design for Manufacturability</vt:lpstr>
      <vt:lpstr>Design for Manufacturability</vt:lpstr>
      <vt:lpstr>Design for Manufacturability</vt:lpstr>
      <vt:lpstr>Design for Manufacturability</vt:lpstr>
      <vt:lpstr>Component Loading</vt:lpstr>
      <vt:lpstr>Through-Hole Component Loading</vt:lpstr>
      <vt:lpstr>SMT Component Loading</vt:lpstr>
      <vt:lpstr>SMT Component Loading</vt:lpstr>
      <vt:lpstr>SMT Component Loading</vt:lpstr>
      <vt:lpstr>SMT Component Loading</vt:lpstr>
      <vt:lpstr>PCB Transmission Lines</vt:lpstr>
      <vt:lpstr>PCB Transmission Lines</vt:lpstr>
      <vt:lpstr>PCB Transmission Lines</vt:lpstr>
      <vt:lpstr>PCB Transmission Lines</vt:lpstr>
      <vt:lpstr>PCB Transmission Lines</vt:lpstr>
      <vt:lpstr>Signal Integrity on PCBs</vt:lpstr>
    </vt:vector>
  </TitlesOfParts>
  <Company>Montana State University - ECE Dept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EE261 Lecture Notes (electronic)</dc:title>
  <dc:creator>Prof. Brock J. LaMeres</dc:creator>
  <cp:lastModifiedBy>Brock J. LaMeres</cp:lastModifiedBy>
  <cp:revision>584</cp:revision>
  <dcterms:created xsi:type="dcterms:W3CDTF">2003-07-30T21:17:08Z</dcterms:created>
  <dcterms:modified xsi:type="dcterms:W3CDTF">2012-01-09T22:45:28Z</dcterms:modified>
</cp:coreProperties>
</file>